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7" r:id="rId7"/>
    <p:sldId id="269" r:id="rId8"/>
    <p:sldId id="268" r:id="rId9"/>
    <p:sldId id="270" r:id="rId10"/>
    <p:sldId id="264" r:id="rId11"/>
    <p:sldId id="273" r:id="rId12"/>
    <p:sldId id="265" r:id="rId13"/>
    <p:sldId id="266" r:id="rId14"/>
    <p:sldId id="274" r:id="rId15"/>
    <p:sldId id="275"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 roundtripDataSignature="AMtx7mi8RKa15CgkVQUnqmEAkxIpJDMFZ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FC3F10-E9CA-413B-9462-F46BFB5ED59F}">
  <a:tblStyle styleId="{E8FC3F10-E9CA-413B-9462-F46BFB5ED59F}"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p:restoredTop sz="89619"/>
  </p:normalViewPr>
  <p:slideViewPr>
    <p:cSldViewPr snapToGrid="0">
      <p:cViewPr varScale="1">
        <p:scale>
          <a:sx n="84" d="100"/>
          <a:sy n="84" d="100"/>
        </p:scale>
        <p:origin x="129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customschemas.google.com/relationships/presentationmetadata" Target="meta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77d8d39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77d8d39ca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CNN depends a lot on training data set. SVM classifier depends less on it (very robust). Mention </a:t>
            </a:r>
            <a:r>
              <a:rPr lang="en-US" dirty="0" err="1"/>
              <a:t>asian</a:t>
            </a:r>
            <a:r>
              <a:rPr lang="en-US" dirty="0"/>
              <a:t> food</a:t>
            </a:r>
            <a:endParaRPr dirty="0"/>
          </a:p>
        </p:txBody>
      </p:sp>
      <p:sp>
        <p:nvSpPr>
          <p:cNvPr id="155" name="Google Shape;155;g1077d8d39ca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11</a:t>
            </a:fld>
            <a:endParaRPr/>
          </a:p>
        </p:txBody>
      </p:sp>
    </p:spTree>
    <p:extLst>
      <p:ext uri="{BB962C8B-B14F-4D97-AF65-F5344CB8AC3E}">
        <p14:creationId xmlns:p14="http://schemas.microsoft.com/office/powerpoint/2010/main" val="4121502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07555f9448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107555f944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07555f94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g107555f944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g107555f9448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07555f944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g107555f9448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g107555f9448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Semantic ( senso logico)</a:t>
            </a:r>
            <a:endParaRPr/>
          </a:p>
          <a:p>
            <a:pPr marL="0" lvl="0" indent="0" algn="l" rtl="0">
              <a:spcBef>
                <a:spcPts val="0"/>
              </a:spcBef>
              <a:spcAft>
                <a:spcPts val="0"/>
              </a:spcAft>
              <a:buNone/>
            </a:pPr>
            <a:endParaRPr/>
          </a:p>
          <a:p>
            <a:pPr marL="0" lvl="0" indent="0" algn="l" rtl="0">
              <a:spcBef>
                <a:spcPts val="0"/>
              </a:spcBef>
              <a:spcAft>
                <a:spcPts val="0"/>
              </a:spcAft>
              <a:buNone/>
            </a:pPr>
            <a:r>
              <a:rPr lang="en-GB"/>
              <a:t>Prima del flatten : feature extraction</a:t>
            </a:r>
            <a:endParaRPr/>
          </a:p>
          <a:p>
            <a:pPr marL="0" lvl="0" indent="0" algn="l" rtl="0">
              <a:spcBef>
                <a:spcPts val="0"/>
              </a:spcBef>
              <a:spcAft>
                <a:spcPts val="0"/>
              </a:spcAft>
              <a:buNone/>
            </a:pPr>
            <a:r>
              <a:rPr lang="en-GB"/>
              <a:t>Dopo flatten: classsification</a:t>
            </a:r>
            <a:endParaRPr/>
          </a:p>
        </p:txBody>
      </p:sp>
      <p:sp>
        <p:nvSpPr>
          <p:cNvPr id="120" name="Google Shape;120;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CH" dirty="0"/>
                  <a:t>Support vector machine is standart regression and classification technique. SVM constructs planes that separate data the best way. The best way in this case is that different categories are placed the furthest way from separation plane. There are different types of hyperplanes that are used: liner, rbf (radial basis function), polynomial. In other words we just need to solve an optimization problem with given parameters: </a:t>
                </a:r>
                <a:r>
                  <a:rPr lang="en-US" sz="1200" b="0" i="0" u="none" strike="noStrike" cap="none" dirty="0">
                    <a:solidFill>
                      <a:schemeClr val="dk1"/>
                    </a:solidFill>
                    <a:effectLst/>
                    <a:latin typeface="Calibri"/>
                    <a:ea typeface="Calibri"/>
                    <a:cs typeface="Calibri"/>
                    <a:sym typeface="Calibri"/>
                  </a:rPr>
                  <a:t>where </a:t>
                </a:r>
                <a14:m>
                  <m:oMath xmlns:m="http://schemas.openxmlformats.org/officeDocument/2006/math">
                    <m:r>
                      <a:rPr lang="en-US" sz="1200" b="0" i="1" u="none" strike="noStrike" cap="none">
                        <a:solidFill>
                          <a:schemeClr val="dk1"/>
                        </a:solidFill>
                        <a:effectLst/>
                        <a:latin typeface="Cambria Math" panose="02040503050406030204" pitchFamily="18" charset="0"/>
                        <a:ea typeface="Calibri"/>
                        <a:cs typeface="Calibri"/>
                        <a:sym typeface="Calibri"/>
                      </a:rPr>
                      <m:t>𝑤</m:t>
                    </m:r>
                  </m:oMath>
                </a14:m>
                <a:r>
                  <a:rPr lang="en-US" sz="1200" b="0" i="0" u="none" strike="noStrike" cap="none" dirty="0">
                    <a:solidFill>
                      <a:schemeClr val="dk1"/>
                    </a:solidFill>
                    <a:effectLst/>
                    <a:latin typeface="Calibri"/>
                    <a:ea typeface="Calibri"/>
                    <a:cs typeface="Calibri"/>
                    <a:sym typeface="Calibri"/>
                  </a:rPr>
                  <a:t> is the normal vector to the hyperplane and the parameter </a:t>
                </a:r>
                <a14:m>
                  <m:oMath xmlns:m="http://schemas.openxmlformats.org/officeDocument/2006/math">
                    <m:r>
                      <a:rPr lang="en-US" sz="1200" b="0" i="1" u="none" strike="noStrike" cap="none">
                        <a:solidFill>
                          <a:schemeClr val="dk1"/>
                        </a:solidFill>
                        <a:effectLst/>
                        <a:latin typeface="Cambria Math" panose="02040503050406030204" pitchFamily="18" charset="0"/>
                        <a:ea typeface="Calibri"/>
                        <a:cs typeface="Calibri"/>
                        <a:sym typeface="Calibri"/>
                      </a:rPr>
                      <m:t>𝐶</m:t>
                    </m:r>
                    <m:r>
                      <a:rPr lang="en-US" sz="1200" b="0" i="1" u="none" strike="noStrike" cap="none">
                        <a:solidFill>
                          <a:schemeClr val="dk1"/>
                        </a:solidFill>
                        <a:effectLst/>
                        <a:latin typeface="Cambria Math" panose="02040503050406030204" pitchFamily="18" charset="0"/>
                        <a:ea typeface="Calibri"/>
                        <a:cs typeface="Calibri"/>
                        <a:sym typeface="Calibri"/>
                      </a:rPr>
                      <m:t>&gt;0</m:t>
                    </m:r>
                  </m:oMath>
                </a14:m>
                <a:r>
                  <a:rPr lang="en-US" sz="1200" b="0" i="0" u="none" strike="noStrike" cap="none" dirty="0">
                    <a:solidFill>
                      <a:schemeClr val="dk1"/>
                    </a:solidFill>
                    <a:effectLst/>
                    <a:latin typeface="Calibri"/>
                    <a:ea typeface="Calibri"/>
                    <a:cs typeface="Calibri"/>
                    <a:sym typeface="Calibri"/>
                  </a:rPr>
                  <a:t> determines the trade-off between increasing the margin size and ensuring that the </a:t>
                </a:r>
                <a14:m>
                  <m:oMath xmlns:m="http://schemas.openxmlformats.org/officeDocument/2006/math">
                    <m:sSub>
                      <m:sSubPr>
                        <m:ctrlPr>
                          <a:rPr lang="en-CH" sz="1200" b="0" i="1" u="none" strike="noStrike" cap="none">
                            <a:solidFill>
                              <a:schemeClr val="dk1"/>
                            </a:solidFill>
                            <a:effectLst/>
                            <a:latin typeface="Cambria Math" panose="02040503050406030204" pitchFamily="18" charset="0"/>
                            <a:ea typeface="Calibri"/>
                            <a:cs typeface="Calibri"/>
                            <a:sym typeface="Calibri"/>
                          </a:rPr>
                        </m:ctrlPr>
                      </m:sSubPr>
                      <m:e>
                        <m:r>
                          <a:rPr lang="en-US" sz="1200" b="0" i="1" u="none" strike="noStrike" cap="none">
                            <a:solidFill>
                              <a:schemeClr val="dk1"/>
                            </a:solidFill>
                            <a:effectLst/>
                            <a:latin typeface="Cambria Math" panose="02040503050406030204" pitchFamily="18" charset="0"/>
                            <a:ea typeface="Calibri"/>
                            <a:cs typeface="Calibri"/>
                            <a:sym typeface="Calibri"/>
                          </a:rPr>
                          <m:t>𝑥</m:t>
                        </m:r>
                      </m:e>
                      <m:sub>
                        <m:r>
                          <a:rPr lang="en-US" sz="1200" b="0" i="1" u="none" strike="noStrike" cap="none">
                            <a:solidFill>
                              <a:schemeClr val="dk1"/>
                            </a:solidFill>
                            <a:effectLst/>
                            <a:latin typeface="Cambria Math" panose="02040503050406030204" pitchFamily="18" charset="0"/>
                            <a:ea typeface="Calibri"/>
                            <a:cs typeface="Calibri"/>
                            <a:sym typeface="Calibri"/>
                          </a:rPr>
                          <m:t>𝑖</m:t>
                        </m:r>
                      </m:sub>
                    </m:sSub>
                  </m:oMath>
                </a14:m>
                <a:r>
                  <a:rPr lang="en-US" sz="1200" b="0" i="0" u="none" strike="noStrike" cap="none" dirty="0">
                    <a:solidFill>
                      <a:schemeClr val="dk1"/>
                    </a:solidFill>
                    <a:effectLst/>
                    <a:latin typeface="Calibri"/>
                    <a:ea typeface="Calibri"/>
                    <a:cs typeface="Calibri"/>
                    <a:sym typeface="Calibri"/>
                  </a:rPr>
                  <a:t> lies on the correct side of the margin</a:t>
                </a:r>
                <a:r>
                  <a:rPr lang="en-CH" sz="1200" b="0" i="0" u="none" strike="noStrike" cap="none" dirty="0">
                    <a:solidFill>
                      <a:schemeClr val="dk1"/>
                    </a:solidFill>
                    <a:effectLst/>
                    <a:latin typeface="Calibri"/>
                    <a:ea typeface="Calibri"/>
                    <a:cs typeface="Calibri"/>
                    <a:sym typeface="Calibri"/>
                  </a:rPr>
                  <a:t>. </a:t>
                </a:r>
                <a:endParaRPr lang="en-CH" dirty="0"/>
              </a:p>
            </p:txBody>
          </p:sp>
        </mc:Choice>
        <mc:Fallback xmlns="">
          <p:sp>
            <p:nvSpPr>
              <p:cNvPr id="3" name="Notes Placeholder 2"/>
              <p:cNvSpPr>
                <a:spLocks noGrp="1"/>
              </p:cNvSpPr>
              <p:nvPr>
                <p:ph type="body" idx="1"/>
              </p:nvPr>
            </p:nvSpPr>
            <p:spPr/>
            <p:txBody>
              <a:bodyPr/>
              <a:lstStyle/>
              <a:p>
                <a:r>
                  <a:rPr lang="en-CH" dirty="0"/>
                  <a:t>Support vector machine is standart regression and classification technique. SVM constructs planes that separate data the best way. The best way in this case is that different categories are placed the furthest way from separation plane. There are different types of hyperplanes that are used: liner, rbf (radial basis function), polynomial. In other words we just need to solve an optimization problem with given parameters: </a:t>
                </a:r>
                <a:r>
                  <a:rPr lang="en-US" sz="1200" b="0" i="0" u="none" strike="noStrike" cap="none" dirty="0">
                    <a:solidFill>
                      <a:schemeClr val="dk1"/>
                    </a:solidFill>
                    <a:effectLst/>
                    <a:latin typeface="Calibri"/>
                    <a:ea typeface="Calibri"/>
                    <a:cs typeface="Calibri"/>
                    <a:sym typeface="Calibri"/>
                  </a:rPr>
                  <a:t>where </a:t>
                </a:r>
                <a:r>
                  <a:rPr lang="en-US" sz="1200" b="0" i="0" u="none" strike="noStrike" cap="none">
                    <a:solidFill>
                      <a:schemeClr val="dk1"/>
                    </a:solidFill>
                    <a:effectLst/>
                    <a:latin typeface="Calibri"/>
                    <a:ea typeface="Calibri"/>
                    <a:cs typeface="Calibri"/>
                    <a:sym typeface="Calibri"/>
                  </a:rPr>
                  <a:t>𝑤</a:t>
                </a:r>
                <a:r>
                  <a:rPr lang="en-US" sz="1200" b="0" i="0" u="none" strike="noStrike" cap="none" dirty="0">
                    <a:solidFill>
                      <a:schemeClr val="dk1"/>
                    </a:solidFill>
                    <a:effectLst/>
                    <a:latin typeface="Calibri"/>
                    <a:ea typeface="Calibri"/>
                    <a:cs typeface="Calibri"/>
                    <a:sym typeface="Calibri"/>
                  </a:rPr>
                  <a:t> is the normal vector to the hyperplane and the parameter </a:t>
                </a:r>
                <a:r>
                  <a:rPr lang="en-US" sz="1200" b="0" i="0" u="none" strike="noStrike" cap="none">
                    <a:solidFill>
                      <a:schemeClr val="dk1"/>
                    </a:solidFill>
                    <a:effectLst/>
                    <a:latin typeface="Calibri"/>
                    <a:ea typeface="Calibri"/>
                    <a:cs typeface="Calibri"/>
                    <a:sym typeface="Calibri"/>
                  </a:rPr>
                  <a:t>𝐶&gt;0</a:t>
                </a:r>
                <a:r>
                  <a:rPr lang="en-US" sz="1200" b="0" i="0" u="none" strike="noStrike" cap="none" dirty="0">
                    <a:solidFill>
                      <a:schemeClr val="dk1"/>
                    </a:solidFill>
                    <a:effectLst/>
                    <a:latin typeface="Calibri"/>
                    <a:ea typeface="Calibri"/>
                    <a:cs typeface="Calibri"/>
                    <a:sym typeface="Calibri"/>
                  </a:rPr>
                  <a:t> determines the trade-off between increasing the margin size and ensuring that the </a:t>
                </a:r>
                <a:r>
                  <a:rPr lang="en-US" sz="1200" b="0" i="0" u="none" strike="noStrike" cap="none">
                    <a:solidFill>
                      <a:schemeClr val="dk1"/>
                    </a:solidFill>
                    <a:effectLst/>
                    <a:latin typeface="Calibri"/>
                    <a:ea typeface="Calibri"/>
                    <a:cs typeface="Calibri"/>
                    <a:sym typeface="Calibri"/>
                  </a:rPr>
                  <a:t>𝑥</a:t>
                </a:r>
                <a:r>
                  <a:rPr lang="en-CH" sz="1200" b="0" i="0" u="none" strike="noStrike" cap="none">
                    <a:solidFill>
                      <a:schemeClr val="dk1"/>
                    </a:solidFill>
                    <a:effectLst/>
                    <a:latin typeface="Calibri"/>
                    <a:ea typeface="Calibri"/>
                    <a:cs typeface="Calibri"/>
                    <a:sym typeface="Calibri"/>
                  </a:rPr>
                  <a:t>_</a:t>
                </a:r>
                <a:r>
                  <a:rPr lang="en-US" sz="1200" b="0" i="0" u="none" strike="noStrike" cap="none">
                    <a:solidFill>
                      <a:schemeClr val="dk1"/>
                    </a:solidFill>
                    <a:effectLst/>
                    <a:latin typeface="Calibri"/>
                    <a:ea typeface="Calibri"/>
                    <a:cs typeface="Calibri"/>
                    <a:sym typeface="Calibri"/>
                  </a:rPr>
                  <a:t>𝑖</a:t>
                </a:r>
                <a:r>
                  <a:rPr lang="en-US" sz="1200" b="0" i="0" u="none" strike="noStrike" cap="none" dirty="0">
                    <a:solidFill>
                      <a:schemeClr val="dk1"/>
                    </a:solidFill>
                    <a:effectLst/>
                    <a:latin typeface="Calibri"/>
                    <a:ea typeface="Calibri"/>
                    <a:cs typeface="Calibri"/>
                    <a:sym typeface="Calibri"/>
                  </a:rPr>
                  <a:t> lies on the correct side of the margin</a:t>
                </a:r>
                <a:r>
                  <a:rPr lang="en-CH" sz="1200" b="0" i="0" u="none" strike="noStrike" cap="none" dirty="0">
                    <a:solidFill>
                      <a:schemeClr val="dk1"/>
                    </a:solidFill>
                    <a:effectLst/>
                    <a:latin typeface="Calibri"/>
                    <a:ea typeface="Calibri"/>
                    <a:cs typeface="Calibri"/>
                    <a:sym typeface="Calibri"/>
                  </a:rPr>
                  <a:t>. </a:t>
                </a:r>
                <a:endParaRPr lang="en-CH" dirty="0"/>
              </a:p>
            </p:txBody>
          </p:sp>
        </mc:Fallback>
      </mc:AlternateContent>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2729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why can we have smaller amount of data: basically algorithm decomposes all pictures to the pixels, draw them in space and find an optimal Hyperplane. It saves this hyperplane in file with model. Then with new data set it draws the same hyperplane and according to which side from this plane the most pixels of an image fell it decides for the category of an image. So if we increase amount of data it’s not going to strongly change the plane. That’s why we reach hight accuracy very early. So we need more versatile data then just big amount of data.</a:t>
            </a:r>
            <a:endParaRPr lang="en-CH"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154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8660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77d8d39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77d8d39ca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Apart from quantitative results we have qualitative results where we could actually understand better what’s going on in each </a:t>
            </a:r>
            <a:r>
              <a:rPr lang="en-US" dirty="0" err="1"/>
              <a:t>classificator</a:t>
            </a:r>
            <a:endParaRPr dirty="0"/>
          </a:p>
        </p:txBody>
      </p:sp>
      <p:sp>
        <p:nvSpPr>
          <p:cNvPr id="155" name="Google Shape;155;g1077d8d39ca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olo e contenuto" type="obj">
  <p:cSld name="OBJECT">
    <p:spTree>
      <p:nvGrpSpPr>
        <p:cNvPr id="1" name="Shape 15"/>
        <p:cNvGrpSpPr/>
        <p:nvPr/>
      </p:nvGrpSpPr>
      <p:grpSpPr>
        <a:xfrm>
          <a:off x="0" y="0"/>
          <a:ext cx="0" cy="0"/>
          <a:chOff x="0" y="0"/>
          <a:chExt cx="0" cy="0"/>
        </a:xfrm>
      </p:grpSpPr>
      <p:sp>
        <p:nvSpPr>
          <p:cNvPr id="16" name="Google Shape;16;p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9"/>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olo titolo" type="titleOnly">
  <p:cSld name="TITLE_ONLY">
    <p:spTree>
      <p:nvGrpSpPr>
        <p:cNvPr id="1" name="Shape 49"/>
        <p:cNvGrpSpPr/>
        <p:nvPr/>
      </p:nvGrpSpPr>
      <p:grpSpPr>
        <a:xfrm>
          <a:off x="0" y="0"/>
          <a:ext cx="0" cy="0"/>
          <a:chOff x="0" y="0"/>
          <a:chExt cx="0" cy="0"/>
        </a:xfrm>
      </p:grpSpPr>
      <p:sp>
        <p:nvSpPr>
          <p:cNvPr id="50" name="Google Shape;50;p1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uto con didascalia"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magine con didascalia"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a:spLocks noGrp="1"/>
          </p:cNvSpPr>
          <p:nvPr>
            <p:ph type="pic" idx="2"/>
          </p:nvPr>
        </p:nvSpPr>
        <p:spPr>
          <a:xfrm>
            <a:off x="2389717" y="612775"/>
            <a:ext cx="7315200" cy="4114800"/>
          </a:xfrm>
          <a:prstGeom prst="rect">
            <a:avLst/>
          </a:prstGeom>
          <a:noFill/>
          <a:ln>
            <a:noFill/>
          </a:ln>
        </p:spPr>
      </p:sp>
      <p:sp>
        <p:nvSpPr>
          <p:cNvPr id="68" name="Google Shape;68;p17"/>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olo e testo verticale"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3833019" y="-1623219"/>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olo verticale e testo"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7285038" y="1828800"/>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1697039"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6" r:id="rId3"/>
    <p:sldLayoutId id="2147483657" r:id="rId4"/>
    <p:sldLayoutId id="2147483658" r:id="rId5"/>
    <p:sldLayoutId id="2147483659"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microsoft.com/office/2007/relationships/hdphoto" Target="../media/hdphoto4.wdp"/><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0.png"/><Relationship Id="rId5" Type="http://schemas.microsoft.com/office/2007/relationships/hdphoto" Target="../media/hdphoto3.wdp"/><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8"/>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Google Shape;89;p1"/>
          <p:cNvSpPr txBox="1">
            <a:spLocks noGrp="1"/>
          </p:cNvSpPr>
          <p:nvPr>
            <p:ph type="title"/>
          </p:nvPr>
        </p:nvSpPr>
        <p:spPr>
          <a:xfrm>
            <a:off x="841248" y="548640"/>
            <a:ext cx="3600860" cy="5431536"/>
          </a:xfrm>
          <a:prstGeom prst="rect">
            <a:avLst/>
          </a:prstGeom>
        </p:spPr>
        <p:txBody>
          <a:bodyPr spcFirstLastPara="1" lIns="91425" tIns="45700" rIns="91425" bIns="45700" anchorCtr="0">
            <a:normAutofit/>
          </a:bodyPr>
          <a:lstStyle/>
          <a:p>
            <a:pPr>
              <a:buSzPct val="100000"/>
            </a:pPr>
            <a:r>
              <a:rPr lang="en-GB" sz="4600" dirty="0"/>
              <a:t>Technology and Diabetes Management</a:t>
            </a:r>
          </a:p>
        </p:txBody>
      </p:sp>
      <p:sp>
        <p:nvSpPr>
          <p:cNvPr id="9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Google Shape;90;p1"/>
          <p:cNvSpPr txBox="1">
            <a:spLocks noGrp="1"/>
          </p:cNvSpPr>
          <p:nvPr>
            <p:ph type="body" idx="1"/>
          </p:nvPr>
        </p:nvSpPr>
        <p:spPr>
          <a:xfrm>
            <a:off x="5126418" y="552091"/>
            <a:ext cx="6224335" cy="5431536"/>
          </a:xfrm>
          <a:prstGeom prst="rect">
            <a:avLst/>
          </a:prstGeom>
        </p:spPr>
        <p:txBody>
          <a:bodyPr spcFirstLastPara="1" lIns="91425" tIns="45700" rIns="91425" bIns="45700" anchor="ctr" anchorCtr="0">
            <a:normAutofit/>
          </a:bodyPr>
          <a:lstStyle/>
          <a:p>
            <a:pPr marL="0" indent="0">
              <a:spcBef>
                <a:spcPts val="0"/>
              </a:spcBef>
              <a:spcAft>
                <a:spcPts val="600"/>
              </a:spcAft>
              <a:buNone/>
            </a:pPr>
            <a:r>
              <a:rPr lang="en-GB" dirty="0"/>
              <a:t>Course Project 6:</a:t>
            </a:r>
          </a:p>
          <a:p>
            <a:pPr marL="0" indent="0">
              <a:spcBef>
                <a:spcPts val="0"/>
              </a:spcBef>
              <a:spcAft>
                <a:spcPts val="600"/>
              </a:spcAft>
              <a:buNone/>
            </a:pPr>
            <a:r>
              <a:rPr lang="en-GB" dirty="0"/>
              <a:t>Food/Non-Food Image Classifier</a:t>
            </a:r>
          </a:p>
          <a:p>
            <a:pPr marL="0" indent="0">
              <a:spcBef>
                <a:spcPts val="0"/>
              </a:spcBef>
              <a:spcAft>
                <a:spcPts val="600"/>
              </a:spcAft>
              <a:buNone/>
            </a:pPr>
            <a:endParaRPr lang="en-GB" sz="2200" dirty="0"/>
          </a:p>
          <a:p>
            <a:pPr marL="0" indent="0">
              <a:spcBef>
                <a:spcPts val="0"/>
              </a:spcBef>
              <a:spcAft>
                <a:spcPts val="600"/>
              </a:spcAft>
              <a:buNone/>
            </a:pPr>
            <a:endParaRPr lang="en-GB" sz="2200" dirty="0"/>
          </a:p>
          <a:p>
            <a:pPr marL="0" indent="0">
              <a:spcBef>
                <a:spcPts val="0"/>
              </a:spcBef>
              <a:spcAft>
                <a:spcPts val="600"/>
              </a:spcAft>
              <a:buNone/>
            </a:pPr>
            <a:endParaRPr lang="en-GB" sz="2200" dirty="0"/>
          </a:p>
          <a:p>
            <a:pPr marL="0" indent="0">
              <a:spcBef>
                <a:spcPts val="0"/>
              </a:spcBef>
              <a:spcAft>
                <a:spcPts val="600"/>
              </a:spcAft>
              <a:buNone/>
            </a:pPr>
            <a:r>
              <a:rPr lang="en-GB" sz="2200" dirty="0"/>
              <a:t>Giuliano Cairoli</a:t>
            </a:r>
          </a:p>
          <a:p>
            <a:pPr marL="0" indent="0">
              <a:spcBef>
                <a:spcPts val="0"/>
              </a:spcBef>
              <a:spcAft>
                <a:spcPts val="600"/>
              </a:spcAft>
              <a:buNone/>
            </a:pPr>
            <a:r>
              <a:rPr lang="en-GB" sz="2200" dirty="0"/>
              <a:t>Marco Wyss</a:t>
            </a:r>
          </a:p>
          <a:p>
            <a:pPr marL="0" indent="0">
              <a:spcBef>
                <a:spcPts val="0"/>
              </a:spcBef>
              <a:spcAft>
                <a:spcPts val="600"/>
              </a:spcAft>
              <a:buNone/>
            </a:pPr>
            <a:r>
              <a:rPr lang="en-GB" sz="2200" dirty="0"/>
              <a:t>Arina Shvetsova</a:t>
            </a:r>
          </a:p>
        </p:txBody>
      </p:sp>
      <p:pic>
        <p:nvPicPr>
          <p:cNvPr id="6146" name="Picture 2" descr="Watermelon Cartoon png download - 1000*1000 - Free Transparent Food png  Download. - CleanPNG / KissPNG">
            <a:extLst>
              <a:ext uri="{FF2B5EF4-FFF2-40B4-BE49-F238E27FC236}">
                <a16:creationId xmlns:a16="http://schemas.microsoft.com/office/drawing/2014/main" id="{C6DE9AC1-B5C2-054F-95DF-E8000BF3CE8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26870" y="2614005"/>
            <a:ext cx="4681182" cy="468118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06CFD81-F7A6-F041-B936-8296CBDD8619}"/>
              </a:ext>
            </a:extLst>
          </p:cNvPr>
          <p:cNvSpPr>
            <a:spLocks noGrp="1"/>
          </p:cNvSpPr>
          <p:nvPr>
            <p:ph type="sldNum" idx="12"/>
          </p:nvPr>
        </p:nvSpPr>
        <p:spPr/>
        <p:txBody>
          <a:bodyPr/>
          <a:lstStyle/>
          <a:p>
            <a:fld id="{00000000-1234-1234-1234-123412341234}" type="slidenum">
              <a:rPr lang="en-GB" smtClean="0"/>
              <a:pPr/>
              <a:t>1</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6"/>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Google Shape;157;g1077d8d39ca_0_0"/>
          <p:cNvSpPr txBox="1">
            <a:spLocks noGrp="1"/>
          </p:cNvSpPr>
          <p:nvPr>
            <p:ph type="title"/>
          </p:nvPr>
        </p:nvSpPr>
        <p:spPr>
          <a:xfrm>
            <a:off x="630936" y="639520"/>
            <a:ext cx="3429000" cy="1719072"/>
          </a:xfrm>
          <a:prstGeom prst="rect">
            <a:avLst/>
          </a:prstGeom>
        </p:spPr>
        <p:txBody>
          <a:bodyPr spcFirstLastPara="1" lIns="91425" tIns="45700" rIns="91425" bIns="45700" anchor="b" anchorCtr="0">
            <a:normAutofit/>
          </a:bodyPr>
          <a:lstStyle/>
          <a:p>
            <a:pPr>
              <a:lnSpc>
                <a:spcPct val="90000"/>
              </a:lnSpc>
            </a:pPr>
            <a:r>
              <a:rPr lang="en-GB" sz="3800"/>
              <a:t>Prediction qualitative results</a:t>
            </a:r>
          </a:p>
        </p:txBody>
      </p:sp>
      <p:sp>
        <p:nvSpPr>
          <p:cNvPr id="10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E89C268-3722-8242-8C8F-43A094D1C1C7}"/>
              </a:ext>
            </a:extLst>
          </p:cNvPr>
          <p:cNvSpPr txBox="1"/>
          <p:nvPr/>
        </p:nvSpPr>
        <p:spPr>
          <a:xfrm>
            <a:off x="5641394" y="415715"/>
            <a:ext cx="1361270" cy="307777"/>
          </a:xfrm>
          <a:prstGeom prst="rect">
            <a:avLst/>
          </a:prstGeom>
          <a:noFill/>
        </p:spPr>
        <p:txBody>
          <a:bodyPr wrap="none" rtlCol="0">
            <a:spAutoFit/>
          </a:bodyPr>
          <a:lstStyle/>
          <a:p>
            <a:r>
              <a:rPr lang="en-CH" dirty="0"/>
              <a:t>CNN Classifier</a:t>
            </a:r>
          </a:p>
        </p:txBody>
      </p:sp>
      <p:sp>
        <p:nvSpPr>
          <p:cNvPr id="12" name="TextBox 11">
            <a:extLst>
              <a:ext uri="{FF2B5EF4-FFF2-40B4-BE49-F238E27FC236}">
                <a16:creationId xmlns:a16="http://schemas.microsoft.com/office/drawing/2014/main" id="{ECA17083-5B68-B648-8B1E-3865AC0D4AD4}"/>
              </a:ext>
            </a:extLst>
          </p:cNvPr>
          <p:cNvSpPr txBox="1"/>
          <p:nvPr/>
        </p:nvSpPr>
        <p:spPr>
          <a:xfrm>
            <a:off x="9143616" y="415714"/>
            <a:ext cx="1361270" cy="307777"/>
          </a:xfrm>
          <a:prstGeom prst="rect">
            <a:avLst/>
          </a:prstGeom>
          <a:noFill/>
        </p:spPr>
        <p:txBody>
          <a:bodyPr wrap="none" rtlCol="0">
            <a:spAutoFit/>
          </a:bodyPr>
          <a:lstStyle/>
          <a:p>
            <a:r>
              <a:rPr lang="en-CH" dirty="0"/>
              <a:t>SVM Classifier</a:t>
            </a:r>
          </a:p>
        </p:txBody>
      </p:sp>
      <p:grpSp>
        <p:nvGrpSpPr>
          <p:cNvPr id="8" name="Group 7">
            <a:extLst>
              <a:ext uri="{FF2B5EF4-FFF2-40B4-BE49-F238E27FC236}">
                <a16:creationId xmlns:a16="http://schemas.microsoft.com/office/drawing/2014/main" id="{C3CF11CA-B628-F74B-A295-E30B5F06D073}"/>
              </a:ext>
            </a:extLst>
          </p:cNvPr>
          <p:cNvGrpSpPr/>
          <p:nvPr/>
        </p:nvGrpSpPr>
        <p:grpSpPr>
          <a:xfrm>
            <a:off x="3104570" y="791755"/>
            <a:ext cx="10106098" cy="5473646"/>
            <a:chOff x="3104570" y="791755"/>
            <a:chExt cx="10106098" cy="5473646"/>
          </a:xfrm>
        </p:grpSpPr>
        <p:grpSp>
          <p:nvGrpSpPr>
            <p:cNvPr id="2" name="Group 1">
              <a:extLst>
                <a:ext uri="{FF2B5EF4-FFF2-40B4-BE49-F238E27FC236}">
                  <a16:creationId xmlns:a16="http://schemas.microsoft.com/office/drawing/2014/main" id="{0D7315DD-2E20-1940-A7F5-1E6019DC8F4D}"/>
                </a:ext>
              </a:extLst>
            </p:cNvPr>
            <p:cNvGrpSpPr/>
            <p:nvPr/>
          </p:nvGrpSpPr>
          <p:grpSpPr>
            <a:xfrm>
              <a:off x="4654296" y="791755"/>
              <a:ext cx="6903719" cy="5274490"/>
              <a:chOff x="3619247" y="1822981"/>
              <a:chExt cx="5676536" cy="4336912"/>
            </a:xfrm>
          </p:grpSpPr>
          <p:pic>
            <p:nvPicPr>
              <p:cNvPr id="4" name="Picture 3" descr="Chart&#10;&#10;Description automatically generated">
                <a:extLst>
                  <a:ext uri="{FF2B5EF4-FFF2-40B4-BE49-F238E27FC236}">
                    <a16:creationId xmlns:a16="http://schemas.microsoft.com/office/drawing/2014/main" id="{178A9907-962C-AD43-B348-350A241A901E}"/>
                  </a:ext>
                </a:extLst>
              </p:cNvPr>
              <p:cNvPicPr>
                <a:picLocks noChangeAspect="1"/>
              </p:cNvPicPr>
              <p:nvPr/>
            </p:nvPicPr>
            <p:blipFill rotWithShape="1">
              <a:blip r:embed="rId3">
                <a:extLst>
                  <a:ext uri="{28A0092B-C50C-407E-A947-70E740481C1C}">
                    <a14:useLocalDpi xmlns:a14="http://schemas.microsoft.com/office/drawing/2010/main" val="0"/>
                  </a:ext>
                </a:extLst>
              </a:blip>
              <a:srcRect l="5838" t="9306" r="8714" b="8275"/>
              <a:stretch/>
            </p:blipFill>
            <p:spPr bwMode="auto">
              <a:xfrm>
                <a:off x="3619248" y="1822981"/>
                <a:ext cx="2742565" cy="1983740"/>
              </a:xfrm>
              <a:prstGeom prst="rect">
                <a:avLst/>
              </a:prstGeom>
              <a:noFill/>
              <a:ln>
                <a:noFill/>
              </a:ln>
              <a:extLst>
                <a:ext uri="{53640926-AAD7-44D8-BBD7-CCE9431645EC}">
                  <a14:shadowObscured xmlns:a14="http://schemas.microsoft.com/office/drawing/2010/main"/>
                </a:ext>
              </a:extLst>
            </p:spPr>
          </p:pic>
          <p:pic>
            <p:nvPicPr>
              <p:cNvPr id="5" name="Picture 4" descr="Chart&#10;&#10;Description automatically generated">
                <a:extLst>
                  <a:ext uri="{FF2B5EF4-FFF2-40B4-BE49-F238E27FC236}">
                    <a16:creationId xmlns:a16="http://schemas.microsoft.com/office/drawing/2014/main" id="{54FF2858-14EB-CA4C-A8F1-AEA0A1527A99}"/>
                  </a:ext>
                </a:extLst>
              </p:cNvPr>
              <p:cNvPicPr>
                <a:picLocks noChangeAspect="1"/>
              </p:cNvPicPr>
              <p:nvPr/>
            </p:nvPicPr>
            <p:blipFill rotWithShape="1">
              <a:blip r:embed="rId4">
                <a:extLst>
                  <a:ext uri="{28A0092B-C50C-407E-A947-70E740481C1C}">
                    <a14:useLocalDpi xmlns:a14="http://schemas.microsoft.com/office/drawing/2010/main" val="0"/>
                  </a:ext>
                </a:extLst>
              </a:blip>
              <a:srcRect l="6326" t="8836" r="6325" b="7632"/>
              <a:stretch/>
            </p:blipFill>
            <p:spPr bwMode="auto">
              <a:xfrm>
                <a:off x="6487178" y="1822981"/>
                <a:ext cx="2766060" cy="1983740"/>
              </a:xfrm>
              <a:prstGeom prst="rect">
                <a:avLst/>
              </a:prstGeom>
              <a:noFill/>
              <a:ln>
                <a:noFill/>
              </a:ln>
              <a:extLst>
                <a:ext uri="{53640926-AAD7-44D8-BBD7-CCE9431645EC}">
                  <a14:shadowObscured xmlns:a14="http://schemas.microsoft.com/office/drawing/2010/main"/>
                </a:ext>
              </a:extLst>
            </p:spPr>
          </p:pic>
          <p:pic>
            <p:nvPicPr>
              <p:cNvPr id="6" name="Picture 5" descr="Diagram&#10;&#10;Description automatically generated">
                <a:extLst>
                  <a:ext uri="{FF2B5EF4-FFF2-40B4-BE49-F238E27FC236}">
                    <a16:creationId xmlns:a16="http://schemas.microsoft.com/office/drawing/2014/main" id="{912815F2-74B3-974A-BA28-DAA816B09CD3}"/>
                  </a:ext>
                </a:extLst>
              </p:cNvPr>
              <p:cNvPicPr>
                <a:picLocks noChangeAspect="1"/>
              </p:cNvPicPr>
              <p:nvPr/>
            </p:nvPicPr>
            <p:blipFill rotWithShape="1">
              <a:blip r:embed="rId5">
                <a:extLst>
                  <a:ext uri="{28A0092B-C50C-407E-A947-70E740481C1C}">
                    <a14:useLocalDpi xmlns:a14="http://schemas.microsoft.com/office/drawing/2010/main" val="0"/>
                  </a:ext>
                </a:extLst>
              </a:blip>
              <a:srcRect l="7500" t="5600" r="8794" b="3183"/>
              <a:stretch/>
            </p:blipFill>
            <p:spPr bwMode="auto">
              <a:xfrm>
                <a:off x="3619247" y="3918978"/>
                <a:ext cx="2742565" cy="2240915"/>
              </a:xfrm>
              <a:prstGeom prst="rect">
                <a:avLst/>
              </a:prstGeom>
              <a:noFill/>
              <a:ln>
                <a:noFill/>
              </a:ln>
              <a:extLst>
                <a:ext uri="{53640926-AAD7-44D8-BBD7-CCE9431645EC}">
                  <a14:shadowObscured xmlns:a14="http://schemas.microsoft.com/office/drawing/2010/main"/>
                </a:ext>
              </a:extLst>
            </p:spPr>
          </p:pic>
          <p:pic>
            <p:nvPicPr>
              <p:cNvPr id="7" name="Picture 6" descr="A close-up of a brain&#10;&#10;Description automatically generated with medium confidence">
                <a:extLst>
                  <a:ext uri="{FF2B5EF4-FFF2-40B4-BE49-F238E27FC236}">
                    <a16:creationId xmlns:a16="http://schemas.microsoft.com/office/drawing/2014/main" id="{D554D160-C86D-6447-A67A-737DA5F54DF4}"/>
                  </a:ext>
                </a:extLst>
              </p:cNvPr>
              <p:cNvPicPr>
                <a:picLocks noChangeAspect="1"/>
              </p:cNvPicPr>
              <p:nvPr/>
            </p:nvPicPr>
            <p:blipFill rotWithShape="1">
              <a:blip r:embed="rId6">
                <a:extLst>
                  <a:ext uri="{28A0092B-C50C-407E-A947-70E740481C1C}">
                    <a14:useLocalDpi xmlns:a14="http://schemas.microsoft.com/office/drawing/2010/main" val="0"/>
                  </a:ext>
                </a:extLst>
              </a:blip>
              <a:srcRect l="7199" t="5200" r="8178" b="4766"/>
              <a:stretch/>
            </p:blipFill>
            <p:spPr bwMode="auto">
              <a:xfrm>
                <a:off x="6487178" y="3918978"/>
                <a:ext cx="2808605" cy="2240915"/>
              </a:xfrm>
              <a:prstGeom prst="rect">
                <a:avLst/>
              </a:prstGeom>
              <a:noFill/>
              <a:ln>
                <a:noFill/>
              </a:ln>
              <a:extLst>
                <a:ext uri="{53640926-AAD7-44D8-BBD7-CCE9431645EC}">
                  <a14:shadowObscured xmlns:a14="http://schemas.microsoft.com/office/drawing/2010/main"/>
                </a:ext>
              </a:extLst>
            </p:spPr>
          </p:pic>
        </p:grpSp>
        <p:sp>
          <p:nvSpPr>
            <p:cNvPr id="14" name="TextBox 13">
              <a:extLst>
                <a:ext uri="{FF2B5EF4-FFF2-40B4-BE49-F238E27FC236}">
                  <a16:creationId xmlns:a16="http://schemas.microsoft.com/office/drawing/2014/main" id="{AD4EDBEE-D9FA-BA4C-80F1-C1FB16827A13}"/>
                </a:ext>
              </a:extLst>
            </p:cNvPr>
            <p:cNvSpPr txBox="1"/>
            <p:nvPr/>
          </p:nvSpPr>
          <p:spPr>
            <a:xfrm>
              <a:off x="5322627" y="975836"/>
              <a:ext cx="2215671" cy="523220"/>
            </a:xfrm>
            <a:prstGeom prst="rect">
              <a:avLst/>
            </a:prstGeom>
            <a:noFill/>
          </p:spPr>
          <p:txBody>
            <a:bodyPr wrap="none" rtlCol="0">
              <a:spAutoFit/>
            </a:bodyPr>
            <a:lstStyle/>
            <a:p>
              <a:r>
                <a:rPr lang="en-US" dirty="0"/>
                <a:t>With confidence of 69,5%</a:t>
              </a:r>
              <a:endParaRPr lang="en-CH" dirty="0"/>
            </a:p>
            <a:p>
              <a:endParaRPr lang="en-CH" dirty="0"/>
            </a:p>
          </p:txBody>
        </p:sp>
        <p:sp>
          <p:nvSpPr>
            <p:cNvPr id="15" name="TextBox 14">
              <a:extLst>
                <a:ext uri="{FF2B5EF4-FFF2-40B4-BE49-F238E27FC236}">
                  <a16:creationId xmlns:a16="http://schemas.microsoft.com/office/drawing/2014/main" id="{177035AA-AB75-8F40-9435-E76D03BBC288}"/>
                </a:ext>
              </a:extLst>
            </p:cNvPr>
            <p:cNvSpPr txBox="1"/>
            <p:nvPr/>
          </p:nvSpPr>
          <p:spPr>
            <a:xfrm>
              <a:off x="6777389" y="975836"/>
              <a:ext cx="6093724" cy="324063"/>
            </a:xfrm>
            <a:prstGeom prst="rect">
              <a:avLst/>
            </a:prstGeom>
            <a:noFill/>
          </p:spPr>
          <p:txBody>
            <a:bodyPr wrap="square">
              <a:spAutoFit/>
            </a:bodyPr>
            <a:lstStyle/>
            <a:p>
              <a:pPr algn="ctr">
                <a:lnSpc>
                  <a:spcPct val="115000"/>
                </a:lnSpc>
              </a:pPr>
              <a:r>
                <a:rPr lang="en-US" sz="1400" dirty="0">
                  <a:effectLst/>
                  <a:latin typeface="Calibri" panose="020F0502020204030204" pitchFamily="34" charset="0"/>
                  <a:ea typeface="Calibri" panose="020F0502020204030204" pitchFamily="34" charset="0"/>
                </a:rPr>
                <a:t>With confidence 95,5%</a:t>
              </a:r>
              <a:endParaRPr lang="en-CH" sz="1400" dirty="0">
                <a:effectLst/>
                <a:latin typeface="Arial" panose="020B0604020202020204" pitchFamily="34" charset="0"/>
                <a:ea typeface="Arial" panose="020B0604020202020204" pitchFamily="34" charset="0"/>
              </a:endParaRPr>
            </a:p>
          </p:txBody>
        </p:sp>
        <p:sp>
          <p:nvSpPr>
            <p:cNvPr id="16" name="TextBox 15">
              <a:extLst>
                <a:ext uri="{FF2B5EF4-FFF2-40B4-BE49-F238E27FC236}">
                  <a16:creationId xmlns:a16="http://schemas.microsoft.com/office/drawing/2014/main" id="{99F04CFF-DF39-9E41-9DEE-B1CD4E03815A}"/>
                </a:ext>
              </a:extLst>
            </p:cNvPr>
            <p:cNvSpPr txBox="1"/>
            <p:nvPr/>
          </p:nvSpPr>
          <p:spPr>
            <a:xfrm>
              <a:off x="3104570" y="5904213"/>
              <a:ext cx="6434918" cy="324063"/>
            </a:xfrm>
            <a:prstGeom prst="rect">
              <a:avLst/>
            </a:prstGeom>
            <a:noFill/>
          </p:spPr>
          <p:txBody>
            <a:bodyPr wrap="square">
              <a:spAutoFit/>
            </a:bodyPr>
            <a:lstStyle/>
            <a:p>
              <a:pPr algn="ctr">
                <a:lnSpc>
                  <a:spcPct val="115000"/>
                </a:lnSpc>
              </a:pPr>
              <a:r>
                <a:rPr lang="en-US" sz="1400" dirty="0">
                  <a:effectLst/>
                  <a:latin typeface="Calibri" panose="020F0502020204030204" pitchFamily="34" charset="0"/>
                  <a:ea typeface="Calibri" panose="020F0502020204030204" pitchFamily="34" charset="0"/>
                </a:rPr>
                <a:t>With confidence of 64%</a:t>
              </a:r>
              <a:endParaRPr lang="en-CH" sz="1400" dirty="0">
                <a:effectLst/>
                <a:latin typeface="Arial" panose="020B0604020202020204" pitchFamily="34" charset="0"/>
                <a:ea typeface="Arial" panose="020B0604020202020204" pitchFamily="34" charset="0"/>
              </a:endParaRPr>
            </a:p>
          </p:txBody>
        </p:sp>
        <p:sp>
          <p:nvSpPr>
            <p:cNvPr id="17" name="TextBox 16">
              <a:extLst>
                <a:ext uri="{FF2B5EF4-FFF2-40B4-BE49-F238E27FC236}">
                  <a16:creationId xmlns:a16="http://schemas.microsoft.com/office/drawing/2014/main" id="{48BDBCDA-277A-5241-80DE-BB3ACC81ED08}"/>
                </a:ext>
              </a:extLst>
            </p:cNvPr>
            <p:cNvSpPr txBox="1"/>
            <p:nvPr/>
          </p:nvSpPr>
          <p:spPr>
            <a:xfrm>
              <a:off x="6775750" y="5941338"/>
              <a:ext cx="6434918" cy="324063"/>
            </a:xfrm>
            <a:prstGeom prst="rect">
              <a:avLst/>
            </a:prstGeom>
            <a:noFill/>
          </p:spPr>
          <p:txBody>
            <a:bodyPr wrap="square">
              <a:spAutoFit/>
            </a:bodyPr>
            <a:lstStyle/>
            <a:p>
              <a:pPr algn="ctr">
                <a:lnSpc>
                  <a:spcPct val="115000"/>
                </a:lnSpc>
              </a:pPr>
              <a:r>
                <a:rPr lang="en-US" sz="1400" dirty="0">
                  <a:effectLst/>
                  <a:latin typeface="Calibri" panose="020F0502020204030204" pitchFamily="34" charset="0"/>
                  <a:ea typeface="Calibri" panose="020F0502020204030204" pitchFamily="34" charset="0"/>
                </a:rPr>
                <a:t>With confidence 95,3%</a:t>
              </a:r>
              <a:endParaRPr lang="en-CH" sz="1400" dirty="0">
                <a:effectLst/>
                <a:latin typeface="Arial" panose="020B0604020202020204" pitchFamily="34" charset="0"/>
                <a:ea typeface="Arial" panose="020B0604020202020204" pitchFamily="34" charset="0"/>
              </a:endParaRPr>
            </a:p>
          </p:txBody>
        </p:sp>
      </p:grpSp>
      <p:sp>
        <p:nvSpPr>
          <p:cNvPr id="9" name="TextBox 8">
            <a:extLst>
              <a:ext uri="{FF2B5EF4-FFF2-40B4-BE49-F238E27FC236}">
                <a16:creationId xmlns:a16="http://schemas.microsoft.com/office/drawing/2014/main" id="{77F3E914-8765-3649-9C9F-125095D27E8A}"/>
              </a:ext>
            </a:extLst>
          </p:cNvPr>
          <p:cNvSpPr txBox="1"/>
          <p:nvPr/>
        </p:nvSpPr>
        <p:spPr>
          <a:xfrm>
            <a:off x="685728" y="2915074"/>
            <a:ext cx="3365024" cy="2585323"/>
          </a:xfrm>
          <a:prstGeom prst="rect">
            <a:avLst/>
          </a:prstGeom>
          <a:noFill/>
        </p:spPr>
        <p:txBody>
          <a:bodyPr wrap="none" rtlCol="0">
            <a:spAutoFit/>
          </a:bodyPr>
          <a:lstStyle/>
          <a:p>
            <a:r>
              <a:rPr lang="en-CH" sz="1800" dirty="0"/>
              <a:t>CNN clasifier uses features:</a:t>
            </a:r>
          </a:p>
          <a:p>
            <a:pPr marL="285750" indent="-285750">
              <a:buFontTx/>
              <a:buChar char="-"/>
            </a:pPr>
            <a:r>
              <a:rPr lang="en-GB" sz="1800" dirty="0"/>
              <a:t>S</a:t>
            </a:r>
            <a:r>
              <a:rPr lang="en-CH" sz="1800" dirty="0"/>
              <a:t>hape</a:t>
            </a:r>
          </a:p>
          <a:p>
            <a:pPr marL="285750" indent="-285750">
              <a:buFontTx/>
              <a:buChar char="-"/>
            </a:pPr>
            <a:r>
              <a:rPr lang="en-CH" sz="1800" dirty="0"/>
              <a:t>Intensity</a:t>
            </a:r>
          </a:p>
          <a:p>
            <a:pPr marL="285750" indent="-285750">
              <a:buFontTx/>
              <a:buChar char="-"/>
            </a:pPr>
            <a:r>
              <a:rPr lang="en-CH" sz="1800" dirty="0"/>
              <a:t>Gradient intensity</a:t>
            </a:r>
          </a:p>
          <a:p>
            <a:pPr marL="285750" indent="-285750">
              <a:buFontTx/>
              <a:buChar char="-"/>
            </a:pPr>
            <a:r>
              <a:rPr lang="en-CH" sz="1800" dirty="0"/>
              <a:t>Texture</a:t>
            </a:r>
          </a:p>
          <a:p>
            <a:pPr marL="285750" indent="-285750">
              <a:buFontTx/>
              <a:buChar char="-"/>
            </a:pPr>
            <a:r>
              <a:rPr lang="en-CH" sz="1800" dirty="0"/>
              <a:t>Eigen values</a:t>
            </a:r>
          </a:p>
          <a:p>
            <a:r>
              <a:rPr lang="en-CH" sz="1800" dirty="0"/>
              <a:t>SVM classifier doing pixel-vise:</a:t>
            </a:r>
          </a:p>
          <a:p>
            <a:pPr marL="285750" indent="-285750">
              <a:buFontTx/>
              <a:buChar char="-"/>
            </a:pPr>
            <a:r>
              <a:rPr lang="en-CH" sz="1800" dirty="0"/>
              <a:t>Intensity</a:t>
            </a:r>
          </a:p>
          <a:p>
            <a:pPr marL="285750" indent="-285750">
              <a:buFontTx/>
              <a:buChar char="-"/>
            </a:pPr>
            <a:r>
              <a:rPr lang="en-CH" sz="1800" dirty="0"/>
              <a:t>Texture</a:t>
            </a:r>
          </a:p>
        </p:txBody>
      </p:sp>
      <p:sp>
        <p:nvSpPr>
          <p:cNvPr id="10" name="Slide Number Placeholder 9">
            <a:extLst>
              <a:ext uri="{FF2B5EF4-FFF2-40B4-BE49-F238E27FC236}">
                <a16:creationId xmlns:a16="http://schemas.microsoft.com/office/drawing/2014/main" id="{3364E994-FE7E-AE48-A671-F046D4BF0F84}"/>
              </a:ext>
            </a:extLst>
          </p:cNvPr>
          <p:cNvSpPr>
            <a:spLocks noGrp="1"/>
          </p:cNvSpPr>
          <p:nvPr>
            <p:ph type="sldNum" idx="12"/>
          </p:nvPr>
        </p:nvSpPr>
        <p:spPr/>
        <p:txBody>
          <a:bodyPr/>
          <a:lstStyle/>
          <a:p>
            <a:fld id="{00000000-1234-1234-1234-123412341234}" type="slidenum">
              <a:rPr lang="en-GB" smtClean="0"/>
              <a:pPr/>
              <a:t>10</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6"/>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Google Shape;157;g1077d8d39ca_0_0"/>
          <p:cNvSpPr txBox="1">
            <a:spLocks noGrp="1"/>
          </p:cNvSpPr>
          <p:nvPr>
            <p:ph type="title"/>
          </p:nvPr>
        </p:nvSpPr>
        <p:spPr>
          <a:xfrm>
            <a:off x="630936" y="639520"/>
            <a:ext cx="3429000" cy="1719072"/>
          </a:xfrm>
          <a:prstGeom prst="rect">
            <a:avLst/>
          </a:prstGeom>
        </p:spPr>
        <p:txBody>
          <a:bodyPr spcFirstLastPara="1" lIns="91425" tIns="45700" rIns="91425" bIns="45700" anchor="b" anchorCtr="0">
            <a:normAutofit/>
          </a:bodyPr>
          <a:lstStyle/>
          <a:p>
            <a:pPr>
              <a:lnSpc>
                <a:spcPct val="90000"/>
              </a:lnSpc>
            </a:pPr>
            <a:r>
              <a:rPr lang="en-GB" sz="3800"/>
              <a:t>Prediction qualitative results</a:t>
            </a:r>
          </a:p>
        </p:txBody>
      </p:sp>
      <p:sp>
        <p:nvSpPr>
          <p:cNvPr id="10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9488D77A-7B03-3648-B0AE-2CBF7E9035B3}"/>
              </a:ext>
            </a:extLst>
          </p:cNvPr>
          <p:cNvGrpSpPr/>
          <p:nvPr/>
        </p:nvGrpSpPr>
        <p:grpSpPr>
          <a:xfrm>
            <a:off x="3139807" y="415714"/>
            <a:ext cx="9970444" cy="5867675"/>
            <a:chOff x="3139807" y="415714"/>
            <a:chExt cx="9970444" cy="5867675"/>
          </a:xfrm>
        </p:grpSpPr>
        <p:sp>
          <p:nvSpPr>
            <p:cNvPr id="28" name="TextBox 27">
              <a:extLst>
                <a:ext uri="{FF2B5EF4-FFF2-40B4-BE49-F238E27FC236}">
                  <a16:creationId xmlns:a16="http://schemas.microsoft.com/office/drawing/2014/main" id="{8B27D8CE-584F-7E4A-B63C-3DD13ECBD39E}"/>
                </a:ext>
              </a:extLst>
            </p:cNvPr>
            <p:cNvSpPr txBox="1"/>
            <p:nvPr/>
          </p:nvSpPr>
          <p:spPr>
            <a:xfrm>
              <a:off x="5641394" y="415715"/>
              <a:ext cx="1361270" cy="307777"/>
            </a:xfrm>
            <a:prstGeom prst="rect">
              <a:avLst/>
            </a:prstGeom>
            <a:noFill/>
          </p:spPr>
          <p:txBody>
            <a:bodyPr wrap="none" rtlCol="0">
              <a:spAutoFit/>
            </a:bodyPr>
            <a:lstStyle/>
            <a:p>
              <a:r>
                <a:rPr lang="en-CH" dirty="0"/>
                <a:t>CNN Classifier</a:t>
              </a:r>
            </a:p>
          </p:txBody>
        </p:sp>
        <p:sp>
          <p:nvSpPr>
            <p:cNvPr id="29" name="TextBox 28">
              <a:extLst>
                <a:ext uri="{FF2B5EF4-FFF2-40B4-BE49-F238E27FC236}">
                  <a16:creationId xmlns:a16="http://schemas.microsoft.com/office/drawing/2014/main" id="{BF68FF1D-82A2-D642-ABF1-029484F3BBEC}"/>
                </a:ext>
              </a:extLst>
            </p:cNvPr>
            <p:cNvSpPr txBox="1"/>
            <p:nvPr/>
          </p:nvSpPr>
          <p:spPr>
            <a:xfrm>
              <a:off x="9143616" y="415714"/>
              <a:ext cx="1361270" cy="307777"/>
            </a:xfrm>
            <a:prstGeom prst="rect">
              <a:avLst/>
            </a:prstGeom>
            <a:noFill/>
          </p:spPr>
          <p:txBody>
            <a:bodyPr wrap="none" rtlCol="0">
              <a:spAutoFit/>
            </a:bodyPr>
            <a:lstStyle/>
            <a:p>
              <a:r>
                <a:rPr lang="en-CH" dirty="0"/>
                <a:t>SVM Classifier</a:t>
              </a:r>
            </a:p>
          </p:txBody>
        </p:sp>
        <p:grpSp>
          <p:nvGrpSpPr>
            <p:cNvPr id="9" name="Group 8">
              <a:extLst>
                <a:ext uri="{FF2B5EF4-FFF2-40B4-BE49-F238E27FC236}">
                  <a16:creationId xmlns:a16="http://schemas.microsoft.com/office/drawing/2014/main" id="{C7D1CF0C-BB4D-F448-853A-43F990B1F123}"/>
                </a:ext>
              </a:extLst>
            </p:cNvPr>
            <p:cNvGrpSpPr/>
            <p:nvPr/>
          </p:nvGrpSpPr>
          <p:grpSpPr>
            <a:xfrm>
              <a:off x="4695637" y="791753"/>
              <a:ext cx="6862377" cy="5274491"/>
              <a:chOff x="451540" y="2989606"/>
              <a:chExt cx="5411410" cy="4172242"/>
            </a:xfrm>
          </p:grpSpPr>
          <p:pic>
            <p:nvPicPr>
              <p:cNvPr id="40" name="Picture 39" descr="Chart&#10;&#10;Description automatically generated">
                <a:extLst>
                  <a:ext uri="{FF2B5EF4-FFF2-40B4-BE49-F238E27FC236}">
                    <a16:creationId xmlns:a16="http://schemas.microsoft.com/office/drawing/2014/main" id="{CCB132C2-A9E8-6446-A47F-67202F12361C}"/>
                  </a:ext>
                </a:extLst>
              </p:cNvPr>
              <p:cNvPicPr>
                <a:picLocks noChangeAspect="1"/>
              </p:cNvPicPr>
              <p:nvPr/>
            </p:nvPicPr>
            <p:blipFill rotWithShape="1">
              <a:blip r:embed="rId3">
                <a:extLst>
                  <a:ext uri="{28A0092B-C50C-407E-A947-70E740481C1C}">
                    <a14:useLocalDpi xmlns:a14="http://schemas.microsoft.com/office/drawing/2010/main" val="0"/>
                  </a:ext>
                </a:extLst>
              </a:blip>
              <a:srcRect l="13670" t="5506" r="15267" b="4114"/>
              <a:stretch/>
            </p:blipFill>
            <p:spPr bwMode="auto">
              <a:xfrm>
                <a:off x="451540" y="3000719"/>
                <a:ext cx="2653030" cy="2530475"/>
              </a:xfrm>
              <a:prstGeom prst="rect">
                <a:avLst/>
              </a:prstGeom>
              <a:ln>
                <a:noFill/>
              </a:ln>
              <a:extLst>
                <a:ext uri="{53640926-AAD7-44D8-BBD7-CCE9431645EC}">
                  <a14:shadowObscured xmlns:a14="http://schemas.microsoft.com/office/drawing/2010/main"/>
                </a:ext>
              </a:extLst>
            </p:spPr>
          </p:pic>
          <p:pic>
            <p:nvPicPr>
              <p:cNvPr id="41" name="Picture 40" descr="Chart&#10;&#10;Description automatically generated">
                <a:extLst>
                  <a:ext uri="{FF2B5EF4-FFF2-40B4-BE49-F238E27FC236}">
                    <a16:creationId xmlns:a16="http://schemas.microsoft.com/office/drawing/2014/main" id="{206B899B-BA22-CE49-8A88-EE8BC14F7A96}"/>
                  </a:ext>
                </a:extLst>
              </p:cNvPr>
              <p:cNvPicPr>
                <a:picLocks noChangeAspect="1"/>
              </p:cNvPicPr>
              <p:nvPr/>
            </p:nvPicPr>
            <p:blipFill rotWithShape="1">
              <a:blip r:embed="rId4">
                <a:extLst>
                  <a:ext uri="{28A0092B-C50C-407E-A947-70E740481C1C}">
                    <a14:useLocalDpi xmlns:a14="http://schemas.microsoft.com/office/drawing/2010/main" val="0"/>
                  </a:ext>
                </a:extLst>
              </a:blip>
              <a:srcRect l="11616" t="4195" r="14562" b="3510"/>
              <a:stretch/>
            </p:blipFill>
            <p:spPr bwMode="auto">
              <a:xfrm>
                <a:off x="3140705" y="2989606"/>
                <a:ext cx="2722245" cy="2552700"/>
              </a:xfrm>
              <a:prstGeom prst="rect">
                <a:avLst/>
              </a:prstGeom>
              <a:ln>
                <a:noFill/>
              </a:ln>
              <a:extLst>
                <a:ext uri="{53640926-AAD7-44D8-BBD7-CCE9431645EC}">
                  <a14:shadowObscured xmlns:a14="http://schemas.microsoft.com/office/drawing/2010/main"/>
                </a:ext>
              </a:extLst>
            </p:spPr>
          </p:pic>
          <p:pic>
            <p:nvPicPr>
              <p:cNvPr id="42" name="Picture 41" descr="A picture containing text, vegetable, bean&#10;&#10;Description automatically generated">
                <a:extLst>
                  <a:ext uri="{FF2B5EF4-FFF2-40B4-BE49-F238E27FC236}">
                    <a16:creationId xmlns:a16="http://schemas.microsoft.com/office/drawing/2014/main" id="{AE03FCCC-77FB-CA4D-9B40-31E5E23CC223}"/>
                  </a:ext>
                </a:extLst>
              </p:cNvPr>
              <p:cNvPicPr>
                <a:picLocks noChangeAspect="1"/>
              </p:cNvPicPr>
              <p:nvPr/>
            </p:nvPicPr>
            <p:blipFill rotWithShape="1">
              <a:blip r:embed="rId5">
                <a:extLst>
                  <a:ext uri="{28A0092B-C50C-407E-A947-70E740481C1C}">
                    <a14:useLocalDpi xmlns:a14="http://schemas.microsoft.com/office/drawing/2010/main" val="0"/>
                  </a:ext>
                </a:extLst>
              </a:blip>
              <a:srcRect l="6122" t="17277" r="7582" b="15702"/>
              <a:stretch/>
            </p:blipFill>
            <p:spPr bwMode="auto">
              <a:xfrm>
                <a:off x="451540" y="5592763"/>
                <a:ext cx="2693670" cy="1569085"/>
              </a:xfrm>
              <a:prstGeom prst="rect">
                <a:avLst/>
              </a:prstGeom>
              <a:ln>
                <a:noFill/>
              </a:ln>
              <a:extLst>
                <a:ext uri="{53640926-AAD7-44D8-BBD7-CCE9431645EC}">
                  <a14:shadowObscured xmlns:a14="http://schemas.microsoft.com/office/drawing/2010/main"/>
                </a:ext>
              </a:extLst>
            </p:spPr>
          </p:pic>
          <p:pic>
            <p:nvPicPr>
              <p:cNvPr id="43" name="Picture 42" descr="A picture containing text, vegetable, bean&#10;&#10;Description automatically generated">
                <a:extLst>
                  <a:ext uri="{FF2B5EF4-FFF2-40B4-BE49-F238E27FC236}">
                    <a16:creationId xmlns:a16="http://schemas.microsoft.com/office/drawing/2014/main" id="{262F347F-470A-1149-9186-26FCDA014F34}"/>
                  </a:ext>
                </a:extLst>
              </p:cNvPr>
              <p:cNvPicPr>
                <a:picLocks noChangeAspect="1"/>
              </p:cNvPicPr>
              <p:nvPr/>
            </p:nvPicPr>
            <p:blipFill rotWithShape="1">
              <a:blip r:embed="rId6">
                <a:extLst>
                  <a:ext uri="{28A0092B-C50C-407E-A947-70E740481C1C}">
                    <a14:useLocalDpi xmlns:a14="http://schemas.microsoft.com/office/drawing/2010/main" val="0"/>
                  </a:ext>
                </a:extLst>
              </a:blip>
              <a:srcRect l="5358" t="16968" r="6532" b="16477"/>
              <a:stretch/>
            </p:blipFill>
            <p:spPr bwMode="auto">
              <a:xfrm>
                <a:off x="3144515" y="5592763"/>
                <a:ext cx="2718435" cy="1539875"/>
              </a:xfrm>
              <a:prstGeom prst="rect">
                <a:avLst/>
              </a:prstGeom>
              <a:ln>
                <a:noFill/>
              </a:ln>
              <a:extLst>
                <a:ext uri="{53640926-AAD7-44D8-BBD7-CCE9431645EC}">
                  <a14:shadowObscured xmlns:a14="http://schemas.microsoft.com/office/drawing/2010/main"/>
                </a:ext>
              </a:extLst>
            </p:spPr>
          </p:pic>
        </p:grpSp>
        <p:sp>
          <p:nvSpPr>
            <p:cNvPr id="46" name="TextBox 45">
              <a:extLst>
                <a:ext uri="{FF2B5EF4-FFF2-40B4-BE49-F238E27FC236}">
                  <a16:creationId xmlns:a16="http://schemas.microsoft.com/office/drawing/2014/main" id="{7581C6FB-7C9B-1047-BB8A-7EE357D4BD01}"/>
                </a:ext>
              </a:extLst>
            </p:cNvPr>
            <p:cNvSpPr txBox="1"/>
            <p:nvPr/>
          </p:nvSpPr>
          <p:spPr>
            <a:xfrm>
              <a:off x="3368407" y="3397846"/>
              <a:ext cx="6093724" cy="324063"/>
            </a:xfrm>
            <a:prstGeom prst="rect">
              <a:avLst/>
            </a:prstGeom>
            <a:noFill/>
          </p:spPr>
          <p:txBody>
            <a:bodyPr wrap="square">
              <a:spAutoFit/>
            </a:bodyPr>
            <a:lstStyle/>
            <a:p>
              <a:pPr algn="ctr">
                <a:lnSpc>
                  <a:spcPct val="115000"/>
                </a:lnSpc>
              </a:pPr>
              <a:r>
                <a:rPr lang="en-US" sz="1400" dirty="0">
                  <a:effectLst/>
                  <a:latin typeface="Calibri" panose="020F0502020204030204" pitchFamily="34" charset="0"/>
                  <a:ea typeface="Calibri" panose="020F0502020204030204" pitchFamily="34" charset="0"/>
                </a:rPr>
                <a:t>With confidence of 70,2%</a:t>
              </a:r>
              <a:endParaRPr lang="en-CH" sz="1400" dirty="0">
                <a:effectLst/>
                <a:latin typeface="Arial" panose="020B0604020202020204" pitchFamily="34" charset="0"/>
                <a:ea typeface="Arial" panose="020B0604020202020204" pitchFamily="34" charset="0"/>
              </a:endParaRPr>
            </a:p>
          </p:txBody>
        </p:sp>
        <p:sp>
          <p:nvSpPr>
            <p:cNvPr id="48" name="TextBox 47">
              <a:extLst>
                <a:ext uri="{FF2B5EF4-FFF2-40B4-BE49-F238E27FC236}">
                  <a16:creationId xmlns:a16="http://schemas.microsoft.com/office/drawing/2014/main" id="{650D02BC-FE10-744F-953E-3BE30736C594}"/>
                </a:ext>
              </a:extLst>
            </p:cNvPr>
            <p:cNvSpPr txBox="1"/>
            <p:nvPr/>
          </p:nvSpPr>
          <p:spPr>
            <a:xfrm>
              <a:off x="7002664" y="3403707"/>
              <a:ext cx="6093724" cy="324063"/>
            </a:xfrm>
            <a:prstGeom prst="rect">
              <a:avLst/>
            </a:prstGeom>
            <a:noFill/>
          </p:spPr>
          <p:txBody>
            <a:bodyPr wrap="square">
              <a:spAutoFit/>
            </a:bodyPr>
            <a:lstStyle/>
            <a:p>
              <a:pPr algn="ctr">
                <a:lnSpc>
                  <a:spcPct val="115000"/>
                </a:lnSpc>
              </a:pPr>
              <a:r>
                <a:rPr lang="en-US" sz="1400" dirty="0">
                  <a:effectLst/>
                  <a:latin typeface="Calibri" panose="020F0502020204030204" pitchFamily="34" charset="0"/>
                  <a:ea typeface="Calibri" panose="020F0502020204030204" pitchFamily="34" charset="0"/>
                </a:rPr>
                <a:t>With confidence 95,5%</a:t>
              </a:r>
              <a:endParaRPr lang="en-CH" sz="1400" dirty="0">
                <a:effectLst/>
                <a:latin typeface="Arial" panose="020B0604020202020204" pitchFamily="34" charset="0"/>
                <a:ea typeface="Arial" panose="020B0604020202020204" pitchFamily="34" charset="0"/>
              </a:endParaRPr>
            </a:p>
          </p:txBody>
        </p:sp>
        <p:sp>
          <p:nvSpPr>
            <p:cNvPr id="50" name="TextBox 49">
              <a:extLst>
                <a:ext uri="{FF2B5EF4-FFF2-40B4-BE49-F238E27FC236}">
                  <a16:creationId xmlns:a16="http://schemas.microsoft.com/office/drawing/2014/main" id="{7975B80E-BADF-CE47-9C33-9A56809ABF24}"/>
                </a:ext>
              </a:extLst>
            </p:cNvPr>
            <p:cNvSpPr txBox="1"/>
            <p:nvPr/>
          </p:nvSpPr>
          <p:spPr>
            <a:xfrm>
              <a:off x="3139807" y="5959326"/>
              <a:ext cx="6550924" cy="324063"/>
            </a:xfrm>
            <a:prstGeom prst="rect">
              <a:avLst/>
            </a:prstGeom>
            <a:noFill/>
          </p:spPr>
          <p:txBody>
            <a:bodyPr wrap="square">
              <a:spAutoFit/>
            </a:bodyPr>
            <a:lstStyle/>
            <a:p>
              <a:pPr algn="ctr">
                <a:lnSpc>
                  <a:spcPct val="115000"/>
                </a:lnSpc>
              </a:pPr>
              <a:r>
                <a:rPr lang="en-US" sz="1400" dirty="0">
                  <a:effectLst/>
                  <a:latin typeface="Calibri" panose="020F0502020204030204" pitchFamily="34" charset="0"/>
                  <a:ea typeface="Calibri" panose="020F0502020204030204" pitchFamily="34" charset="0"/>
                </a:rPr>
                <a:t>With confidence of 62,1%</a:t>
              </a:r>
              <a:endParaRPr lang="en-CH" sz="1400" dirty="0">
                <a:effectLst/>
                <a:latin typeface="Arial" panose="020B0604020202020204" pitchFamily="34" charset="0"/>
                <a:ea typeface="Arial" panose="020B0604020202020204" pitchFamily="34" charset="0"/>
              </a:endParaRPr>
            </a:p>
          </p:txBody>
        </p:sp>
        <p:sp>
          <p:nvSpPr>
            <p:cNvPr id="52" name="TextBox 51">
              <a:extLst>
                <a:ext uri="{FF2B5EF4-FFF2-40B4-BE49-F238E27FC236}">
                  <a16:creationId xmlns:a16="http://schemas.microsoft.com/office/drawing/2014/main" id="{14367596-BBE0-2940-B2F2-3E48203D314E}"/>
                </a:ext>
              </a:extLst>
            </p:cNvPr>
            <p:cNvSpPr txBox="1"/>
            <p:nvPr/>
          </p:nvSpPr>
          <p:spPr>
            <a:xfrm>
              <a:off x="6559327" y="5956427"/>
              <a:ext cx="6550924" cy="324063"/>
            </a:xfrm>
            <a:prstGeom prst="rect">
              <a:avLst/>
            </a:prstGeom>
            <a:noFill/>
          </p:spPr>
          <p:txBody>
            <a:bodyPr wrap="square">
              <a:spAutoFit/>
            </a:bodyPr>
            <a:lstStyle/>
            <a:p>
              <a:pPr algn="ctr">
                <a:lnSpc>
                  <a:spcPct val="115000"/>
                </a:lnSpc>
              </a:pPr>
              <a:r>
                <a:rPr lang="en-US" sz="1400" dirty="0">
                  <a:effectLst/>
                  <a:latin typeface="Calibri" panose="020F0502020204030204" pitchFamily="34" charset="0"/>
                  <a:ea typeface="Calibri" panose="020F0502020204030204" pitchFamily="34" charset="0"/>
                </a:rPr>
                <a:t>With confidence 93,4%</a:t>
              </a:r>
              <a:endParaRPr lang="en-CH" sz="1400" dirty="0">
                <a:effectLst/>
                <a:latin typeface="Arial" panose="020B0604020202020204" pitchFamily="34" charset="0"/>
                <a:ea typeface="Arial" panose="020B0604020202020204" pitchFamily="34" charset="0"/>
              </a:endParaRPr>
            </a:p>
          </p:txBody>
        </p:sp>
      </p:grpSp>
      <p:sp>
        <p:nvSpPr>
          <p:cNvPr id="54" name="TextBox 53">
            <a:extLst>
              <a:ext uri="{FF2B5EF4-FFF2-40B4-BE49-F238E27FC236}">
                <a16:creationId xmlns:a16="http://schemas.microsoft.com/office/drawing/2014/main" id="{4A81DA3F-D786-3648-B7B5-F4DF07FA3B7F}"/>
              </a:ext>
            </a:extLst>
          </p:cNvPr>
          <p:cNvSpPr txBox="1"/>
          <p:nvPr/>
        </p:nvSpPr>
        <p:spPr>
          <a:xfrm>
            <a:off x="685728" y="2915074"/>
            <a:ext cx="3365024" cy="2585323"/>
          </a:xfrm>
          <a:prstGeom prst="rect">
            <a:avLst/>
          </a:prstGeom>
          <a:noFill/>
        </p:spPr>
        <p:txBody>
          <a:bodyPr wrap="none" rtlCol="0">
            <a:spAutoFit/>
          </a:bodyPr>
          <a:lstStyle/>
          <a:p>
            <a:r>
              <a:rPr lang="en-CH" sz="1800" dirty="0"/>
              <a:t>CNN clasifier uses features:</a:t>
            </a:r>
          </a:p>
          <a:p>
            <a:pPr marL="285750" indent="-285750">
              <a:buFontTx/>
              <a:buChar char="-"/>
            </a:pPr>
            <a:r>
              <a:rPr lang="en-GB" sz="1800" dirty="0"/>
              <a:t>S</a:t>
            </a:r>
            <a:r>
              <a:rPr lang="en-CH" sz="1800" dirty="0"/>
              <a:t>hape</a:t>
            </a:r>
          </a:p>
          <a:p>
            <a:pPr marL="285750" indent="-285750">
              <a:buFontTx/>
              <a:buChar char="-"/>
            </a:pPr>
            <a:r>
              <a:rPr lang="en-CH" sz="1800" dirty="0"/>
              <a:t>Intensity</a:t>
            </a:r>
          </a:p>
          <a:p>
            <a:pPr marL="285750" indent="-285750">
              <a:buFontTx/>
              <a:buChar char="-"/>
            </a:pPr>
            <a:r>
              <a:rPr lang="en-CH" sz="1800" dirty="0"/>
              <a:t>Gradient intensity</a:t>
            </a:r>
          </a:p>
          <a:p>
            <a:pPr marL="285750" indent="-285750">
              <a:buFontTx/>
              <a:buChar char="-"/>
            </a:pPr>
            <a:r>
              <a:rPr lang="en-CH" sz="1800" dirty="0"/>
              <a:t>Texture</a:t>
            </a:r>
          </a:p>
          <a:p>
            <a:pPr marL="285750" indent="-285750">
              <a:buFontTx/>
              <a:buChar char="-"/>
            </a:pPr>
            <a:r>
              <a:rPr lang="en-CH" sz="1800" dirty="0"/>
              <a:t>Eigen values</a:t>
            </a:r>
          </a:p>
          <a:p>
            <a:r>
              <a:rPr lang="en-CH" sz="1800" dirty="0"/>
              <a:t>SVM classifier doing pixel-vise:</a:t>
            </a:r>
          </a:p>
          <a:p>
            <a:pPr marL="285750" indent="-285750">
              <a:buFontTx/>
              <a:buChar char="-"/>
            </a:pPr>
            <a:r>
              <a:rPr lang="en-CH" sz="1800" dirty="0"/>
              <a:t>Intensity</a:t>
            </a:r>
          </a:p>
          <a:p>
            <a:pPr marL="285750" indent="-285750">
              <a:buFontTx/>
              <a:buChar char="-"/>
            </a:pPr>
            <a:r>
              <a:rPr lang="en-CH" sz="1800" dirty="0"/>
              <a:t>Texture</a:t>
            </a:r>
          </a:p>
        </p:txBody>
      </p:sp>
      <p:sp>
        <p:nvSpPr>
          <p:cNvPr id="3" name="Slide Number Placeholder 2">
            <a:extLst>
              <a:ext uri="{FF2B5EF4-FFF2-40B4-BE49-F238E27FC236}">
                <a16:creationId xmlns:a16="http://schemas.microsoft.com/office/drawing/2014/main" id="{0A0F4D79-F542-4D4C-9759-66D0BFC81D5C}"/>
              </a:ext>
            </a:extLst>
          </p:cNvPr>
          <p:cNvSpPr>
            <a:spLocks noGrp="1"/>
          </p:cNvSpPr>
          <p:nvPr>
            <p:ph type="sldNum" idx="12"/>
          </p:nvPr>
        </p:nvSpPr>
        <p:spPr/>
        <p:txBody>
          <a:bodyPr/>
          <a:lstStyle/>
          <a:p>
            <a:fld id="{00000000-1234-1234-1234-123412341234}" type="slidenum">
              <a:rPr lang="en-GB" smtClean="0"/>
              <a:pPr/>
              <a:t>11</a:t>
            </a:fld>
            <a:endParaRPr lang="en-GB"/>
          </a:p>
        </p:txBody>
      </p:sp>
    </p:spTree>
    <p:extLst>
      <p:ext uri="{BB962C8B-B14F-4D97-AF65-F5344CB8AC3E}">
        <p14:creationId xmlns:p14="http://schemas.microsoft.com/office/powerpoint/2010/main" val="428124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8" name="Picture 7">
            <a:extLst>
              <a:ext uri="{FF2B5EF4-FFF2-40B4-BE49-F238E27FC236}">
                <a16:creationId xmlns:a16="http://schemas.microsoft.com/office/drawing/2014/main" id="{2A1DA699-BA9A-7643-986D-C7F38CC59806}"/>
              </a:ext>
            </a:extLst>
          </p:cNvPr>
          <p:cNvPicPr>
            <a:picLocks noChangeAspect="1"/>
          </p:cNvPicPr>
          <p:nvPr/>
        </p:nvPicPr>
        <p:blipFill>
          <a:blip r:embed="rId3"/>
          <a:stretch>
            <a:fillRect/>
          </a:stretch>
        </p:blipFill>
        <p:spPr>
          <a:xfrm>
            <a:off x="936319" y="962270"/>
            <a:ext cx="10401300" cy="304800"/>
          </a:xfrm>
          <a:prstGeom prst="rect">
            <a:avLst/>
          </a:prstGeom>
        </p:spPr>
      </p:pic>
      <p:sp>
        <p:nvSpPr>
          <p:cNvPr id="163" name="Google Shape;163;g107555f9448_0_27"/>
          <p:cNvSpPr txBox="1">
            <a:spLocks noGrp="1"/>
          </p:cNvSpPr>
          <p:nvPr>
            <p:ph type="title"/>
          </p:nvPr>
        </p:nvSpPr>
        <p:spPr>
          <a:xfrm>
            <a:off x="1981200" y="124654"/>
            <a:ext cx="8229600" cy="1143000"/>
          </a:xfrm>
          <a:prstGeom prst="rect">
            <a:avLst/>
          </a:prstGeom>
          <a:noFill/>
          <a:ln>
            <a:noFill/>
          </a:ln>
        </p:spPr>
        <p:txBody>
          <a:bodyPr spcFirstLastPara="1" wrap="square" lIns="91425" tIns="45700" rIns="91425" bIns="45700" anchor="ctr" anchorCtr="0">
            <a:normAutofit/>
          </a:bodyPr>
          <a:lstStyle/>
          <a:p>
            <a:pPr>
              <a:buSzPts val="4400"/>
            </a:pPr>
            <a:r>
              <a:rPr lang="en-GB" dirty="0"/>
              <a:t>Conclusion</a:t>
            </a:r>
          </a:p>
        </p:txBody>
      </p:sp>
      <p:sp>
        <p:nvSpPr>
          <p:cNvPr id="164" name="Google Shape;164;g107555f9448_0_27"/>
          <p:cNvSpPr txBox="1">
            <a:spLocks noGrp="1"/>
          </p:cNvSpPr>
          <p:nvPr>
            <p:ph type="body" idx="1"/>
          </p:nvPr>
        </p:nvSpPr>
        <p:spPr>
          <a:xfrm>
            <a:off x="459476" y="4248276"/>
            <a:ext cx="11641540" cy="2415464"/>
          </a:xfrm>
          <a:prstGeom prst="rect">
            <a:avLst/>
          </a:prstGeom>
          <a:noFill/>
          <a:ln>
            <a:noFill/>
          </a:ln>
        </p:spPr>
        <p:txBody>
          <a:bodyPr spcFirstLastPara="1" wrap="square" lIns="91425" tIns="45700" rIns="91425" bIns="45700" anchor="t" anchorCtr="0">
            <a:normAutofit/>
          </a:bodyPr>
          <a:lstStyle/>
          <a:p>
            <a:pPr marL="342900">
              <a:spcBef>
                <a:spcPts val="0"/>
              </a:spcBef>
              <a:buSzPts val="2400"/>
            </a:pPr>
            <a:r>
              <a:rPr lang="en-GB" sz="2400" dirty="0"/>
              <a:t>Both, the CNN and the SVM classifier are suitable methods for Food/Non-Food classification</a:t>
            </a:r>
            <a:endParaRPr sz="2400" dirty="0"/>
          </a:p>
          <a:p>
            <a:pPr marL="342900">
              <a:spcBef>
                <a:spcPts val="0"/>
              </a:spcBef>
              <a:buSzPts val="2400"/>
            </a:pPr>
            <a:r>
              <a:rPr lang="en-GB" sz="2400" dirty="0"/>
              <a:t>CNN classifier has overall better results in prediction</a:t>
            </a:r>
          </a:p>
          <a:p>
            <a:pPr marL="342900">
              <a:spcBef>
                <a:spcPts val="0"/>
              </a:spcBef>
              <a:buSzPts val="2400"/>
            </a:pPr>
            <a:r>
              <a:rPr lang="en-GB" sz="2400" dirty="0"/>
              <a:t>For very specific cases both classifier can give unexpected results</a:t>
            </a:r>
            <a:endParaRPr sz="2400" dirty="0"/>
          </a:p>
          <a:p>
            <a:pPr marL="342900">
              <a:spcBef>
                <a:spcPts val="480"/>
              </a:spcBef>
              <a:buSzPts val="2400"/>
            </a:pPr>
            <a:r>
              <a:rPr lang="en-GB" sz="2400" dirty="0"/>
              <a:t>Acceptable result in the context of this project, but insufficient for a nutritional or medication tool</a:t>
            </a:r>
            <a:endParaRPr sz="2400" dirty="0"/>
          </a:p>
          <a:p>
            <a:pPr marL="342900" indent="-190500">
              <a:spcBef>
                <a:spcPts val="480"/>
              </a:spcBef>
              <a:buSzPts val="2400"/>
              <a:buNone/>
            </a:pPr>
            <a:endParaRPr sz="2400" dirty="0"/>
          </a:p>
        </p:txBody>
      </p:sp>
      <p:grpSp>
        <p:nvGrpSpPr>
          <p:cNvPr id="5" name="Group 4">
            <a:extLst>
              <a:ext uri="{FF2B5EF4-FFF2-40B4-BE49-F238E27FC236}">
                <a16:creationId xmlns:a16="http://schemas.microsoft.com/office/drawing/2014/main" id="{B0095D9B-DE85-4841-8789-26DDC24CDB88}"/>
              </a:ext>
            </a:extLst>
          </p:cNvPr>
          <p:cNvGrpSpPr/>
          <p:nvPr/>
        </p:nvGrpSpPr>
        <p:grpSpPr>
          <a:xfrm>
            <a:off x="1234094" y="1346349"/>
            <a:ext cx="9412979" cy="2901927"/>
            <a:chOff x="169569" y="1169059"/>
            <a:chExt cx="9412979" cy="2901927"/>
          </a:xfrm>
        </p:grpSpPr>
        <p:pic>
          <p:nvPicPr>
            <p:cNvPr id="2" name="Picture 1">
              <a:extLst>
                <a:ext uri="{FF2B5EF4-FFF2-40B4-BE49-F238E27FC236}">
                  <a16:creationId xmlns:a16="http://schemas.microsoft.com/office/drawing/2014/main" id="{84ED5A87-5AF2-5A43-B0D6-96C99A877462}"/>
                </a:ext>
              </a:extLst>
            </p:cNvPr>
            <p:cNvPicPr>
              <a:picLocks noChangeAspect="1"/>
            </p:cNvPicPr>
            <p:nvPr/>
          </p:nvPicPr>
          <p:blipFill>
            <a:blip r:embed="rId4"/>
            <a:stretch>
              <a:fillRect/>
            </a:stretch>
          </p:blipFill>
          <p:spPr>
            <a:xfrm>
              <a:off x="169569" y="1176388"/>
              <a:ext cx="3755327" cy="2894598"/>
            </a:xfrm>
            <a:prstGeom prst="rect">
              <a:avLst/>
            </a:prstGeom>
          </p:spPr>
        </p:pic>
        <p:pic>
          <p:nvPicPr>
            <p:cNvPr id="3" name="Picture 2">
              <a:extLst>
                <a:ext uri="{FF2B5EF4-FFF2-40B4-BE49-F238E27FC236}">
                  <a16:creationId xmlns:a16="http://schemas.microsoft.com/office/drawing/2014/main" id="{40971FF4-C882-4E4D-B741-1912AEABDE30}"/>
                </a:ext>
              </a:extLst>
            </p:cNvPr>
            <p:cNvPicPr>
              <a:picLocks noChangeAspect="1"/>
            </p:cNvPicPr>
            <p:nvPr/>
          </p:nvPicPr>
          <p:blipFill>
            <a:blip r:embed="rId5"/>
            <a:stretch>
              <a:fillRect/>
            </a:stretch>
          </p:blipFill>
          <p:spPr>
            <a:xfrm>
              <a:off x="3868585" y="1172724"/>
              <a:ext cx="2407719" cy="2894598"/>
            </a:xfrm>
            <a:prstGeom prst="rect">
              <a:avLst/>
            </a:prstGeom>
          </p:spPr>
        </p:pic>
        <p:pic>
          <p:nvPicPr>
            <p:cNvPr id="4" name="Picture 3">
              <a:extLst>
                <a:ext uri="{FF2B5EF4-FFF2-40B4-BE49-F238E27FC236}">
                  <a16:creationId xmlns:a16="http://schemas.microsoft.com/office/drawing/2014/main" id="{22721E43-C271-1E4E-A570-C03DE707E5FD}"/>
                </a:ext>
              </a:extLst>
            </p:cNvPr>
            <p:cNvPicPr>
              <a:picLocks noChangeAspect="1"/>
            </p:cNvPicPr>
            <p:nvPr/>
          </p:nvPicPr>
          <p:blipFill>
            <a:blip r:embed="rId6"/>
            <a:stretch>
              <a:fillRect/>
            </a:stretch>
          </p:blipFill>
          <p:spPr>
            <a:xfrm>
              <a:off x="6276304" y="1169059"/>
              <a:ext cx="3306244" cy="2894597"/>
            </a:xfrm>
            <a:prstGeom prst="rect">
              <a:avLst/>
            </a:prstGeom>
          </p:spPr>
        </p:pic>
      </p:grpSp>
      <p:pic>
        <p:nvPicPr>
          <p:cNvPr id="7" name="Picture 6" descr="A picture containing text&#10;&#10;Description automatically generated">
            <a:extLst>
              <a:ext uri="{FF2B5EF4-FFF2-40B4-BE49-F238E27FC236}">
                <a16:creationId xmlns:a16="http://schemas.microsoft.com/office/drawing/2014/main" id="{C2A74280-641C-CB4D-BFE5-68C43B13F9E3}"/>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5591" b="89918" l="9883" r="89987">
                        <a14:foregroundMark x1="21196" y1="18057" x2="21196" y2="18057"/>
                        <a14:foregroundMark x1="28479" y1="21723" x2="28479" y2="21723"/>
                        <a14:foregroundMark x1="44083" y1="16499" x2="44083" y2="16499"/>
                        <a14:foregroundMark x1="50715" y1="15307" x2="50715" y2="15307"/>
                        <a14:foregroundMark x1="55787" y1="16040" x2="55787" y2="16040"/>
                        <a14:foregroundMark x1="61899" y1="10724" x2="61899" y2="10724"/>
                        <a14:foregroundMark x1="70741" y1="7974" x2="70741" y2="7974"/>
                        <a14:foregroundMark x1="70611" y1="6233" x2="70611" y2="6233"/>
                        <a14:foregroundMark x1="74512" y1="5591" x2="74512" y2="5591"/>
                        <a14:foregroundMark x1="79324" y1="7333" x2="79324" y2="7333"/>
                        <a14:foregroundMark x1="63199" y1="23556" x2="63199" y2="23556"/>
                        <a14:foregroundMark x1="58518" y1="25665" x2="58518" y2="25665"/>
                        <a14:foregroundMark x1="47594" y1="32814" x2="47594" y2="32814"/>
                        <a14:foregroundMark x1="70091" y1="22181" x2="70091" y2="22181"/>
                        <a14:foregroundMark x1="47724" y1="32264" x2="47724" y2="32264"/>
                        <a14:backgroundMark x1="49415" y1="15674" x2="49415" y2="15674"/>
                        <a14:backgroundMark x1="60598" y1="12191" x2="60598" y2="12191"/>
                        <a14:backgroundMark x1="80104" y1="6049" x2="80104" y2="6049"/>
                        <a14:backgroundMark x1="70091" y1="17690" x2="70091" y2="17690"/>
                        <a14:backgroundMark x1="63589" y1="25665" x2="63589" y2="25665"/>
                        <a14:backgroundMark x1="57997" y1="26948" x2="57997" y2="26948"/>
                      </a14:backgroundRemoval>
                    </a14:imgEffect>
                  </a14:imgLayer>
                </a14:imgProps>
              </a:ext>
            </a:extLst>
          </a:blip>
          <a:srcRect l="17211" t="2833" r="14393" b="42744"/>
          <a:stretch/>
        </p:blipFill>
        <p:spPr>
          <a:xfrm>
            <a:off x="10415705" y="0"/>
            <a:ext cx="1683575" cy="1900518"/>
          </a:xfrm>
          <a:prstGeom prst="rect">
            <a:avLst/>
          </a:prstGeom>
        </p:spPr>
      </p:pic>
      <p:sp>
        <p:nvSpPr>
          <p:cNvPr id="9" name="Slide Number Placeholder 8">
            <a:extLst>
              <a:ext uri="{FF2B5EF4-FFF2-40B4-BE49-F238E27FC236}">
                <a16:creationId xmlns:a16="http://schemas.microsoft.com/office/drawing/2014/main" id="{85401E70-033C-0C46-ADFE-89F4D8C319E8}"/>
              </a:ext>
            </a:extLst>
          </p:cNvPr>
          <p:cNvSpPr>
            <a:spLocks noGrp="1"/>
          </p:cNvSpPr>
          <p:nvPr>
            <p:ph type="sldNum" idx="12"/>
          </p:nvPr>
        </p:nvSpPr>
        <p:spPr/>
        <p:txBody>
          <a:bodyPr/>
          <a:lstStyle/>
          <a:p>
            <a:fld id="{00000000-1234-1234-1234-123412341234}" type="slidenum">
              <a:rPr lang="en-GB" smtClean="0"/>
              <a:pPr/>
              <a:t>12</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7"/>
          <p:cNvSpPr txBox="1">
            <a:spLocks noGrp="1"/>
          </p:cNvSpPr>
          <p:nvPr>
            <p:ph type="title"/>
          </p:nvPr>
        </p:nvSpPr>
        <p:spPr>
          <a:xfrm>
            <a:off x="1981200" y="274638"/>
            <a:ext cx="8229600" cy="1143000"/>
          </a:xfrm>
          <a:prstGeom prst="rect">
            <a:avLst/>
          </a:prstGeom>
          <a:noFill/>
          <a:ln>
            <a:noFill/>
          </a:ln>
        </p:spPr>
        <p:txBody>
          <a:bodyPr spcFirstLastPara="1" wrap="square" lIns="91425" tIns="45700" rIns="91425" bIns="45700" anchor="ctr" anchorCtr="0">
            <a:normAutofit/>
          </a:bodyPr>
          <a:lstStyle/>
          <a:p>
            <a:pPr>
              <a:buSzPts val="4400"/>
            </a:pPr>
            <a:r>
              <a:rPr lang="en-GB" dirty="0"/>
              <a:t>Pros and cons</a:t>
            </a:r>
            <a:endParaRPr dirty="0"/>
          </a:p>
        </p:txBody>
      </p:sp>
      <p:sp>
        <p:nvSpPr>
          <p:cNvPr id="170" name="Google Shape;170;p7"/>
          <p:cNvSpPr txBox="1">
            <a:spLocks noGrp="1"/>
          </p:cNvSpPr>
          <p:nvPr>
            <p:ph type="body" idx="1"/>
          </p:nvPr>
        </p:nvSpPr>
        <p:spPr>
          <a:xfrm>
            <a:off x="625522" y="1586555"/>
            <a:ext cx="5470478" cy="4623176"/>
          </a:xfrm>
          <a:prstGeom prst="rect">
            <a:avLst/>
          </a:prstGeom>
          <a:noFill/>
          <a:ln>
            <a:noFill/>
          </a:ln>
        </p:spPr>
        <p:txBody>
          <a:bodyPr spcFirstLastPara="1" wrap="square" lIns="91425" tIns="45700" rIns="91425" bIns="45700" anchor="t" anchorCtr="0">
            <a:noAutofit/>
          </a:bodyPr>
          <a:lstStyle/>
          <a:p>
            <a:pPr marL="0" indent="0">
              <a:spcBef>
                <a:spcPts val="0"/>
              </a:spcBef>
              <a:buClr>
                <a:srgbClr val="00B050"/>
              </a:buClr>
              <a:buNone/>
            </a:pPr>
            <a:r>
              <a:rPr lang="en-GB" sz="1800" dirty="0">
                <a:solidFill>
                  <a:srgbClr val="00B050"/>
                </a:solidFill>
              </a:rPr>
              <a:t>CNN Classifier</a:t>
            </a:r>
          </a:p>
          <a:p>
            <a:pPr marL="0" indent="0">
              <a:spcBef>
                <a:spcPts val="0"/>
              </a:spcBef>
              <a:buClr>
                <a:srgbClr val="00B050"/>
              </a:buClr>
              <a:buNone/>
            </a:pPr>
            <a:r>
              <a:rPr lang="en-GB" sz="1800" dirty="0">
                <a:solidFill>
                  <a:srgbClr val="00B050"/>
                </a:solidFill>
              </a:rPr>
              <a:t>+</a:t>
            </a:r>
            <a:r>
              <a:rPr lang="en-GB" sz="1800" dirty="0"/>
              <a:t> Connection sparsity -&gt; less overfitting</a:t>
            </a:r>
            <a:endParaRPr dirty="0"/>
          </a:p>
          <a:p>
            <a:pPr marL="0" indent="0">
              <a:buClr>
                <a:srgbClr val="00B050"/>
              </a:buClr>
              <a:buNone/>
            </a:pPr>
            <a:r>
              <a:rPr lang="en-GB" sz="1800" dirty="0">
                <a:solidFill>
                  <a:srgbClr val="00B050"/>
                </a:solidFill>
              </a:rPr>
              <a:t>+</a:t>
            </a:r>
            <a:r>
              <a:rPr lang="en-GB" sz="1800" dirty="0"/>
              <a:t> Convolution + pooling gives location invariant feature detection</a:t>
            </a:r>
            <a:endParaRPr dirty="0"/>
          </a:p>
          <a:p>
            <a:pPr marL="0" indent="0">
              <a:buClr>
                <a:srgbClr val="00B050"/>
              </a:buClr>
              <a:buNone/>
            </a:pPr>
            <a:r>
              <a:rPr lang="en-GB" sz="1800" dirty="0">
                <a:solidFill>
                  <a:srgbClr val="00B050"/>
                </a:solidFill>
              </a:rPr>
              <a:t>+</a:t>
            </a:r>
            <a:r>
              <a:rPr lang="en-GB" sz="1800" dirty="0"/>
              <a:t> </a:t>
            </a:r>
            <a:r>
              <a:rPr lang="en-GB" sz="1800" i="1" dirty="0" err="1"/>
              <a:t>ReLU</a:t>
            </a:r>
            <a:r>
              <a:rPr lang="en-GB" sz="1800" dirty="0"/>
              <a:t> introduces nonlinearity and fast to compute</a:t>
            </a:r>
            <a:endParaRPr dirty="0"/>
          </a:p>
          <a:p>
            <a:pPr marL="0" indent="0">
              <a:buClr>
                <a:srgbClr val="00B050"/>
              </a:buClr>
              <a:buNone/>
            </a:pPr>
            <a:r>
              <a:rPr lang="en-GB" sz="1800" dirty="0">
                <a:solidFill>
                  <a:srgbClr val="00B050"/>
                </a:solidFill>
              </a:rPr>
              <a:t>+</a:t>
            </a:r>
            <a:r>
              <a:rPr lang="en-GB" sz="1800" dirty="0"/>
              <a:t> </a:t>
            </a:r>
            <a:r>
              <a:rPr lang="en-GB" sz="1800" i="1" dirty="0"/>
              <a:t>Pooling</a:t>
            </a:r>
            <a:r>
              <a:rPr lang="en-GB" sz="1800" dirty="0"/>
              <a:t> methods can help to reduce dimension -&gt; less computation effort</a:t>
            </a:r>
            <a:endParaRPr dirty="0"/>
          </a:p>
          <a:p>
            <a:pPr marL="0" indent="0">
              <a:buClr>
                <a:srgbClr val="00B050"/>
              </a:buClr>
              <a:buNone/>
            </a:pPr>
            <a:r>
              <a:rPr lang="en-GB" sz="1800" dirty="0">
                <a:solidFill>
                  <a:srgbClr val="00B050"/>
                </a:solidFill>
              </a:rPr>
              <a:t>+</a:t>
            </a:r>
            <a:r>
              <a:rPr lang="en-GB" sz="1800" dirty="0"/>
              <a:t> </a:t>
            </a:r>
            <a:r>
              <a:rPr lang="en-GB" sz="1800" i="1" dirty="0"/>
              <a:t>Pooling</a:t>
            </a:r>
            <a:r>
              <a:rPr lang="en-GB" sz="1800" dirty="0"/>
              <a:t> reduces overfitting (less parameters)</a:t>
            </a:r>
            <a:endParaRPr dirty="0"/>
          </a:p>
          <a:p>
            <a:pPr marL="0" indent="0">
              <a:buClr>
                <a:srgbClr val="FF0000"/>
              </a:buClr>
              <a:buNone/>
            </a:pPr>
            <a:r>
              <a:rPr lang="en-GB" sz="1800" dirty="0">
                <a:solidFill>
                  <a:srgbClr val="FF0000"/>
                </a:solidFill>
              </a:rPr>
              <a:t>-</a:t>
            </a:r>
            <a:r>
              <a:rPr lang="en-GB" sz="1800" dirty="0"/>
              <a:t> CNN do not encode the position and orientation of object</a:t>
            </a:r>
            <a:endParaRPr dirty="0"/>
          </a:p>
          <a:p>
            <a:pPr marL="0" indent="0">
              <a:buClr>
                <a:srgbClr val="FF0000"/>
              </a:buClr>
              <a:buNone/>
            </a:pPr>
            <a:r>
              <a:rPr lang="en-GB" sz="1800" dirty="0">
                <a:solidFill>
                  <a:srgbClr val="FF0000"/>
                </a:solidFill>
              </a:rPr>
              <a:t>-</a:t>
            </a:r>
            <a:r>
              <a:rPr lang="en-GB" sz="1800" dirty="0"/>
              <a:t> Large data set necessary</a:t>
            </a:r>
            <a:endParaRPr dirty="0"/>
          </a:p>
          <a:p>
            <a:pPr marL="0" indent="0">
              <a:buNone/>
            </a:pPr>
            <a:endParaRPr sz="1800" dirty="0"/>
          </a:p>
        </p:txBody>
      </p:sp>
      <p:sp>
        <p:nvSpPr>
          <p:cNvPr id="4" name="Google Shape;170;p7">
            <a:extLst>
              <a:ext uri="{FF2B5EF4-FFF2-40B4-BE49-F238E27FC236}">
                <a16:creationId xmlns:a16="http://schemas.microsoft.com/office/drawing/2014/main" id="{ED02063D-0BAD-9446-AA0A-2CBFB27E24AA}"/>
              </a:ext>
            </a:extLst>
          </p:cNvPr>
          <p:cNvSpPr txBox="1">
            <a:spLocks/>
          </p:cNvSpPr>
          <p:nvPr/>
        </p:nvSpPr>
        <p:spPr>
          <a:xfrm>
            <a:off x="6096000" y="1584826"/>
            <a:ext cx="5470478" cy="479209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0"/>
              </a:spcBef>
              <a:buClr>
                <a:srgbClr val="00B050"/>
              </a:buClr>
              <a:buFont typeface="Arial"/>
              <a:buNone/>
            </a:pPr>
            <a:r>
              <a:rPr lang="en-GB" sz="1800" dirty="0">
                <a:solidFill>
                  <a:srgbClr val="00B050"/>
                </a:solidFill>
              </a:rPr>
              <a:t>SVM Classifier</a:t>
            </a:r>
          </a:p>
          <a:p>
            <a:pPr marL="0" indent="0">
              <a:spcBef>
                <a:spcPts val="0"/>
              </a:spcBef>
              <a:buClr>
                <a:srgbClr val="00B050"/>
              </a:buClr>
              <a:buFont typeface="Arial"/>
              <a:buNone/>
            </a:pPr>
            <a:r>
              <a:rPr lang="en-GB" sz="1800" dirty="0">
                <a:solidFill>
                  <a:srgbClr val="00B050"/>
                </a:solidFill>
              </a:rPr>
              <a:t>+</a:t>
            </a:r>
            <a:r>
              <a:rPr lang="en-GB" sz="1800" dirty="0"/>
              <a:t> No need of large data sets</a:t>
            </a:r>
          </a:p>
          <a:p>
            <a:pPr marL="0" indent="0">
              <a:buClr>
                <a:srgbClr val="00B050"/>
              </a:buClr>
              <a:buFont typeface="Arial"/>
              <a:buNone/>
            </a:pPr>
            <a:r>
              <a:rPr lang="en-GB" sz="1800" dirty="0">
                <a:solidFill>
                  <a:srgbClr val="00B050"/>
                </a:solidFill>
              </a:rPr>
              <a:t>+</a:t>
            </a:r>
            <a:r>
              <a:rPr lang="en-GB" sz="1800" dirty="0"/>
              <a:t> Robust</a:t>
            </a:r>
            <a:endParaRPr lang="en-GB" dirty="0"/>
          </a:p>
          <a:p>
            <a:pPr marL="0" indent="0">
              <a:buClr>
                <a:srgbClr val="00B050"/>
              </a:buClr>
              <a:buFont typeface="Arial"/>
              <a:buNone/>
            </a:pPr>
            <a:r>
              <a:rPr lang="en-GB" sz="1800" dirty="0">
                <a:solidFill>
                  <a:srgbClr val="00B050"/>
                </a:solidFill>
              </a:rPr>
              <a:t>+</a:t>
            </a:r>
            <a:r>
              <a:rPr lang="en-GB" sz="1800" dirty="0"/>
              <a:t> Outliers have small influence</a:t>
            </a:r>
            <a:endParaRPr lang="en-GB" dirty="0"/>
          </a:p>
          <a:p>
            <a:pPr marL="0" indent="0">
              <a:buClr>
                <a:srgbClr val="00B050"/>
              </a:buClr>
              <a:buFont typeface="Arial"/>
              <a:buNone/>
            </a:pPr>
            <a:r>
              <a:rPr lang="en-GB" sz="1800" dirty="0">
                <a:solidFill>
                  <a:srgbClr val="00B050"/>
                </a:solidFill>
              </a:rPr>
              <a:t>+</a:t>
            </a:r>
            <a:r>
              <a:rPr lang="en-GB" sz="1800" dirty="0"/>
              <a:t> Performs a very good generalization</a:t>
            </a:r>
          </a:p>
          <a:p>
            <a:pPr marL="0" indent="0">
              <a:buClr>
                <a:srgbClr val="00B050"/>
              </a:buClr>
              <a:buFont typeface="Arial"/>
              <a:buNone/>
            </a:pPr>
            <a:r>
              <a:rPr lang="en-GB" sz="1800" dirty="0">
                <a:solidFill>
                  <a:srgbClr val="00B050"/>
                </a:solidFill>
              </a:rPr>
              <a:t>+</a:t>
            </a:r>
            <a:r>
              <a:rPr lang="en-GB" sz="1800" dirty="0"/>
              <a:t> Supports high dimensionality</a:t>
            </a:r>
            <a:endParaRPr lang="en-GB" dirty="0"/>
          </a:p>
          <a:p>
            <a:pPr marL="0" indent="0">
              <a:buClr>
                <a:srgbClr val="FF0000"/>
              </a:buClr>
              <a:buFont typeface="Arial"/>
              <a:buNone/>
            </a:pPr>
            <a:r>
              <a:rPr lang="en-GB" sz="1800" dirty="0">
                <a:solidFill>
                  <a:srgbClr val="FF0000"/>
                </a:solidFill>
              </a:rPr>
              <a:t>-</a:t>
            </a:r>
            <a:r>
              <a:rPr lang="en-GB" sz="1800" dirty="0"/>
              <a:t>    Has high computational and time complexity - O(n</a:t>
            </a:r>
            <a:r>
              <a:rPr lang="en-GB" sz="1800" baseline="30000" dirty="0"/>
              <a:t>3</a:t>
            </a:r>
            <a:r>
              <a:rPr lang="en-GB" sz="1800" dirty="0"/>
              <a:t>)</a:t>
            </a:r>
            <a:endParaRPr lang="en-GB" dirty="0"/>
          </a:p>
          <a:p>
            <a:pPr marL="296863" indent="-296863">
              <a:buClr>
                <a:srgbClr val="FF0000"/>
              </a:buClr>
              <a:buFontTx/>
              <a:buChar char="-"/>
            </a:pPr>
            <a:r>
              <a:rPr lang="en-GB" sz="1800" dirty="0">
                <a:solidFill>
                  <a:schemeClr val="tx1"/>
                </a:solidFill>
              </a:rPr>
              <a:t>Has significantly lower performance on noisy data</a:t>
            </a:r>
          </a:p>
          <a:p>
            <a:pPr marL="285750" indent="-285750">
              <a:buClr>
                <a:srgbClr val="FF0000"/>
              </a:buClr>
              <a:buFontTx/>
              <a:buChar char="-"/>
            </a:pPr>
            <a:r>
              <a:rPr lang="en-GB" sz="1800" dirty="0">
                <a:solidFill>
                  <a:schemeClr val="tx1"/>
                </a:solidFill>
              </a:rPr>
              <a:t>In cases where the number of features for each data point exceeds the number of training data samples, the SVM will underperform.</a:t>
            </a:r>
          </a:p>
          <a:p>
            <a:pPr marL="0" indent="0">
              <a:buClr>
                <a:srgbClr val="FF0000"/>
              </a:buClr>
              <a:buNone/>
            </a:pPr>
            <a:endParaRPr lang="en-GB" sz="1800" dirty="0"/>
          </a:p>
        </p:txBody>
      </p:sp>
      <p:pic>
        <p:nvPicPr>
          <p:cNvPr id="5" name="Picture 4">
            <a:extLst>
              <a:ext uri="{FF2B5EF4-FFF2-40B4-BE49-F238E27FC236}">
                <a16:creationId xmlns:a16="http://schemas.microsoft.com/office/drawing/2014/main" id="{BD09385C-6407-F846-8A81-1E2F96B575F8}"/>
              </a:ext>
            </a:extLst>
          </p:cNvPr>
          <p:cNvPicPr>
            <a:picLocks noChangeAspect="1"/>
          </p:cNvPicPr>
          <p:nvPr/>
        </p:nvPicPr>
        <p:blipFill>
          <a:blip r:embed="rId3"/>
          <a:stretch>
            <a:fillRect/>
          </a:stretch>
        </p:blipFill>
        <p:spPr>
          <a:xfrm>
            <a:off x="895350" y="1195568"/>
            <a:ext cx="10401300" cy="304800"/>
          </a:xfrm>
          <a:prstGeom prst="rect">
            <a:avLst/>
          </a:prstGeom>
        </p:spPr>
      </p:pic>
      <p:pic>
        <p:nvPicPr>
          <p:cNvPr id="7170" name="Picture 2" descr="fruit superhero - Royalty Free Stock Illustrations and Vectors - Stocklib">
            <a:extLst>
              <a:ext uri="{FF2B5EF4-FFF2-40B4-BE49-F238E27FC236}">
                <a16:creationId xmlns:a16="http://schemas.microsoft.com/office/drawing/2014/main" id="{F71A919F-7B68-7B4C-94F7-189E89E9DFD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816738" y="4518010"/>
            <a:ext cx="2479912" cy="247991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remium Vector | Cute superhero humanized cherry isolated on white  background">
            <a:extLst>
              <a:ext uri="{FF2B5EF4-FFF2-40B4-BE49-F238E27FC236}">
                <a16:creationId xmlns:a16="http://schemas.microsoft.com/office/drawing/2014/main" id="{938FAF6C-BAB5-B047-BB81-0BD543B9AEE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221157" y="4049817"/>
            <a:ext cx="2253849" cy="264514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6ABF5F6-7FCA-2B48-B75F-5E8D48B820EC}"/>
              </a:ext>
            </a:extLst>
          </p:cNvPr>
          <p:cNvSpPr>
            <a:spLocks noGrp="1"/>
          </p:cNvSpPr>
          <p:nvPr>
            <p:ph type="sldNum" idx="12"/>
          </p:nvPr>
        </p:nvSpPr>
        <p:spPr/>
        <p:txBody>
          <a:bodyPr/>
          <a:lstStyle/>
          <a:p>
            <a:fld id="{00000000-1234-1234-1234-123412341234}" type="slidenum">
              <a:rPr lang="en-GB" smtClean="0"/>
              <a:pPr/>
              <a:t>13</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3B8B04-24E6-4741-88E7-0AE17946ED9B}"/>
              </a:ext>
            </a:extLst>
          </p:cNvPr>
          <p:cNvSpPr>
            <a:spLocks noGrp="1"/>
          </p:cNvSpPr>
          <p:nvPr>
            <p:ph type="title"/>
          </p:nvPr>
        </p:nvSpPr>
        <p:spPr>
          <a:xfrm>
            <a:off x="838200" y="365125"/>
            <a:ext cx="10515600" cy="1325563"/>
          </a:xfrm>
        </p:spPr>
        <p:txBody>
          <a:bodyPr>
            <a:normAutofit/>
          </a:bodyPr>
          <a:lstStyle/>
          <a:p>
            <a:r>
              <a:rPr lang="en-CH" sz="5400"/>
              <a:t>Improvements</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E83125E-A128-4C48-A8AA-F1F1FF28AACC}"/>
              </a:ext>
            </a:extLst>
          </p:cNvPr>
          <p:cNvSpPr>
            <a:spLocks noGrp="1"/>
          </p:cNvSpPr>
          <p:nvPr>
            <p:ph type="body" idx="1"/>
          </p:nvPr>
        </p:nvSpPr>
        <p:spPr>
          <a:xfrm>
            <a:off x="838200" y="1929384"/>
            <a:ext cx="10515600" cy="4251960"/>
          </a:xfrm>
        </p:spPr>
        <p:txBody>
          <a:bodyPr>
            <a:normAutofit/>
          </a:bodyPr>
          <a:lstStyle/>
          <a:p>
            <a:pPr marL="114300" indent="0">
              <a:lnSpc>
                <a:spcPct val="90000"/>
              </a:lnSpc>
              <a:buNone/>
            </a:pPr>
            <a:r>
              <a:rPr lang="en-GB" sz="2000" dirty="0"/>
              <a:t>In general:</a:t>
            </a:r>
          </a:p>
          <a:p>
            <a:pPr fontAlgn="base">
              <a:lnSpc>
                <a:spcPct val="90000"/>
              </a:lnSpc>
            </a:pPr>
            <a:r>
              <a:rPr lang="en-GB" sz="2000" dirty="0"/>
              <a:t>Combining approaches: CNN for the feature-extraction and a SVM for the classification</a:t>
            </a:r>
          </a:p>
          <a:p>
            <a:pPr marL="114300" indent="0">
              <a:lnSpc>
                <a:spcPct val="90000"/>
              </a:lnSpc>
              <a:buNone/>
            </a:pPr>
            <a:r>
              <a:rPr lang="en-GB" sz="2000" dirty="0"/>
              <a:t>CNN:</a:t>
            </a:r>
          </a:p>
          <a:p>
            <a:pPr fontAlgn="base">
              <a:lnSpc>
                <a:spcPct val="90000"/>
              </a:lnSpc>
            </a:pPr>
            <a:r>
              <a:rPr lang="en-GB" sz="2000" dirty="0"/>
              <a:t>Optimize parameters like: number of layers, size of layers, complexity of the NN, activation function, number of training epochs</a:t>
            </a:r>
          </a:p>
          <a:p>
            <a:pPr fontAlgn="base">
              <a:lnSpc>
                <a:spcPct val="90000"/>
              </a:lnSpc>
            </a:pPr>
            <a:r>
              <a:rPr lang="en-GB" sz="2000" dirty="0"/>
              <a:t>Data augmentation to improve training</a:t>
            </a:r>
          </a:p>
          <a:p>
            <a:pPr lvl="1" fontAlgn="base">
              <a:lnSpc>
                <a:spcPct val="90000"/>
              </a:lnSpc>
            </a:pPr>
            <a:r>
              <a:rPr lang="en-GB" sz="2000" dirty="0"/>
              <a:t>Geometric and photometric variants: Flip, rotation, zoom, etc.</a:t>
            </a:r>
          </a:p>
          <a:p>
            <a:pPr lvl="1" fontAlgn="base">
              <a:lnSpc>
                <a:spcPct val="90000"/>
              </a:lnSpc>
            </a:pPr>
            <a:r>
              <a:rPr lang="en-GB" sz="2000" dirty="0"/>
              <a:t>Dropout</a:t>
            </a:r>
          </a:p>
          <a:p>
            <a:pPr fontAlgn="base">
              <a:lnSpc>
                <a:spcPct val="90000"/>
              </a:lnSpc>
            </a:pPr>
            <a:r>
              <a:rPr lang="en-GB" sz="2000" dirty="0"/>
              <a:t>Other Neural Networks like: </a:t>
            </a:r>
            <a:r>
              <a:rPr lang="en-GB" sz="2000" dirty="0" err="1"/>
              <a:t>ResNet</a:t>
            </a:r>
            <a:r>
              <a:rPr lang="en-GB" sz="2000" dirty="0"/>
              <a:t>, </a:t>
            </a:r>
            <a:r>
              <a:rPr lang="en-GB" sz="2000" dirty="0" err="1"/>
              <a:t>AlexNet</a:t>
            </a:r>
            <a:r>
              <a:rPr lang="en-GB" sz="2000" dirty="0"/>
              <a:t>, U-net</a:t>
            </a:r>
          </a:p>
          <a:p>
            <a:pPr marL="114300" indent="0">
              <a:lnSpc>
                <a:spcPct val="90000"/>
              </a:lnSpc>
              <a:buNone/>
            </a:pPr>
            <a:r>
              <a:rPr lang="en-GB" sz="2000" dirty="0"/>
              <a:t>SVM:</a:t>
            </a:r>
          </a:p>
          <a:p>
            <a:pPr fontAlgn="base">
              <a:lnSpc>
                <a:spcPct val="90000"/>
              </a:lnSpc>
            </a:pPr>
            <a:r>
              <a:rPr lang="en-GB" sz="2000" dirty="0"/>
              <a:t>Pre-processing</a:t>
            </a:r>
          </a:p>
          <a:p>
            <a:pPr fontAlgn="base">
              <a:lnSpc>
                <a:spcPct val="90000"/>
              </a:lnSpc>
            </a:pPr>
            <a:r>
              <a:rPr lang="en-GB" sz="2000" dirty="0"/>
              <a:t>Feature extraction</a:t>
            </a:r>
          </a:p>
        </p:txBody>
      </p:sp>
      <p:sp>
        <p:nvSpPr>
          <p:cNvPr id="5" name="Slide Number Placeholder 4">
            <a:extLst>
              <a:ext uri="{FF2B5EF4-FFF2-40B4-BE49-F238E27FC236}">
                <a16:creationId xmlns:a16="http://schemas.microsoft.com/office/drawing/2014/main" id="{16B01130-584D-1145-86BA-42F11CF1ED2C}"/>
              </a:ext>
            </a:extLst>
          </p:cNvPr>
          <p:cNvSpPr>
            <a:spLocks noGrp="1"/>
          </p:cNvSpPr>
          <p:nvPr>
            <p:ph type="sldNum" idx="12"/>
          </p:nvPr>
        </p:nvSpPr>
        <p:spPr/>
        <p:txBody>
          <a:bodyPr/>
          <a:lstStyle/>
          <a:p>
            <a:fld id="{00000000-1234-1234-1234-123412341234}" type="slidenum">
              <a:rPr lang="en-GB" smtClean="0"/>
              <a:pPr/>
              <a:t>14</a:t>
            </a:fld>
            <a:endParaRPr lang="en-GB"/>
          </a:p>
        </p:txBody>
      </p:sp>
    </p:spTree>
    <p:extLst>
      <p:ext uri="{BB962C8B-B14F-4D97-AF65-F5344CB8AC3E}">
        <p14:creationId xmlns:p14="http://schemas.microsoft.com/office/powerpoint/2010/main" val="3584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standing on a path in the woods&#10;&#10;Description automatically generated with low confidence">
            <a:extLst>
              <a:ext uri="{FF2B5EF4-FFF2-40B4-BE49-F238E27FC236}">
                <a16:creationId xmlns:a16="http://schemas.microsoft.com/office/drawing/2014/main" id="{22CBBD37-110E-8545-9ED8-D22EF9A38DB3}"/>
              </a:ext>
            </a:extLst>
          </p:cNvPr>
          <p:cNvPicPr>
            <a:picLocks noChangeAspect="1"/>
          </p:cNvPicPr>
          <p:nvPr/>
        </p:nvPicPr>
        <p:blipFill>
          <a:blip r:embed="rId2"/>
          <a:stretch>
            <a:fillRect/>
          </a:stretch>
        </p:blipFill>
        <p:spPr>
          <a:xfrm>
            <a:off x="838200" y="1858963"/>
            <a:ext cx="3360738" cy="4422775"/>
          </a:xfrm>
          <a:prstGeom prst="rect">
            <a:avLst/>
          </a:prstGeom>
        </p:spPr>
      </p:pic>
      <p:pic>
        <p:nvPicPr>
          <p:cNvPr id="5" name="Picture 4" descr="A child wearing a hat&#10;&#10;Description automatically generated with low confidence">
            <a:extLst>
              <a:ext uri="{FF2B5EF4-FFF2-40B4-BE49-F238E27FC236}">
                <a16:creationId xmlns:a16="http://schemas.microsoft.com/office/drawing/2014/main" id="{26344C11-2488-FD48-912E-A86685B3B61A}"/>
              </a:ext>
            </a:extLst>
          </p:cNvPr>
          <p:cNvPicPr>
            <a:picLocks noChangeAspect="1"/>
          </p:cNvPicPr>
          <p:nvPr/>
        </p:nvPicPr>
        <p:blipFill>
          <a:blip r:embed="rId3"/>
          <a:stretch>
            <a:fillRect/>
          </a:stretch>
        </p:blipFill>
        <p:spPr>
          <a:xfrm>
            <a:off x="4270375" y="1858963"/>
            <a:ext cx="3489325" cy="4422775"/>
          </a:xfrm>
          <a:prstGeom prst="rect">
            <a:avLst/>
          </a:prstGeom>
        </p:spPr>
      </p:pic>
      <p:pic>
        <p:nvPicPr>
          <p:cNvPr id="4" name="Picture 3" descr="A person standing in the snow&#10;&#10;Description automatically generated with medium confidence">
            <a:extLst>
              <a:ext uri="{FF2B5EF4-FFF2-40B4-BE49-F238E27FC236}">
                <a16:creationId xmlns:a16="http://schemas.microsoft.com/office/drawing/2014/main" id="{CDB8AF85-D269-5640-A417-8EDE336EC82D}"/>
              </a:ext>
            </a:extLst>
          </p:cNvPr>
          <p:cNvPicPr>
            <a:picLocks noChangeAspect="1"/>
          </p:cNvPicPr>
          <p:nvPr/>
        </p:nvPicPr>
        <p:blipFill>
          <a:blip r:embed="rId4"/>
          <a:stretch>
            <a:fillRect/>
          </a:stretch>
        </p:blipFill>
        <p:spPr>
          <a:xfrm>
            <a:off x="7831138" y="1852977"/>
            <a:ext cx="3522662" cy="4428762"/>
          </a:xfrm>
          <a:prstGeom prst="rect">
            <a:avLst/>
          </a:prstGeom>
        </p:spPr>
      </p:pic>
      <p:sp>
        <p:nvSpPr>
          <p:cNvPr id="2" name="Title 1">
            <a:extLst>
              <a:ext uri="{FF2B5EF4-FFF2-40B4-BE49-F238E27FC236}">
                <a16:creationId xmlns:a16="http://schemas.microsoft.com/office/drawing/2014/main" id="{20BF04EF-6D71-F142-B2FE-F7F5F5EA991C}"/>
              </a:ext>
            </a:extLst>
          </p:cNvPr>
          <p:cNvSpPr>
            <a:spLocks noGrp="1"/>
          </p:cNvSpPr>
          <p:nvPr>
            <p:ph type="title"/>
          </p:nvPr>
        </p:nvSpPr>
        <p:spPr>
          <a:xfrm>
            <a:off x="838200" y="184805"/>
            <a:ext cx="10515600" cy="1505883"/>
          </a:xfrm>
        </p:spPr>
        <p:txBody>
          <a:bodyPr anchor="ctr">
            <a:normAutofit/>
          </a:bodyPr>
          <a:lstStyle/>
          <a:p>
            <a:r>
              <a:rPr lang="en-CH" sz="5200"/>
              <a:t>Thank you for attention</a:t>
            </a:r>
          </a:p>
        </p:txBody>
      </p:sp>
      <p:sp>
        <p:nvSpPr>
          <p:cNvPr id="7" name="Slide Number Placeholder 6">
            <a:extLst>
              <a:ext uri="{FF2B5EF4-FFF2-40B4-BE49-F238E27FC236}">
                <a16:creationId xmlns:a16="http://schemas.microsoft.com/office/drawing/2014/main" id="{D42AA56A-1C56-A14D-AB05-1389D6A6D0A0}"/>
              </a:ext>
            </a:extLst>
          </p:cNvPr>
          <p:cNvSpPr>
            <a:spLocks noGrp="1"/>
          </p:cNvSpPr>
          <p:nvPr>
            <p:ph type="sldNum" idx="12"/>
          </p:nvPr>
        </p:nvSpPr>
        <p:spPr/>
        <p:txBody>
          <a:bodyPr/>
          <a:lstStyle/>
          <a:p>
            <a:fld id="{00000000-1234-1234-1234-123412341234}" type="slidenum">
              <a:rPr lang="en-GB" smtClean="0"/>
              <a:pPr/>
              <a:t>15</a:t>
            </a:fld>
            <a:endParaRPr lang="en-GB"/>
          </a:p>
        </p:txBody>
      </p:sp>
    </p:spTree>
    <p:extLst>
      <p:ext uri="{BB962C8B-B14F-4D97-AF65-F5344CB8AC3E}">
        <p14:creationId xmlns:p14="http://schemas.microsoft.com/office/powerpoint/2010/main" val="374580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sp useBgFill="1">
        <p:nvSpPr>
          <p:cNvPr id="117" name="Rectangle 1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Google Shape;99;g107555f9448_0_0"/>
          <p:cNvSpPr txBox="1">
            <a:spLocks noGrp="1"/>
          </p:cNvSpPr>
          <p:nvPr>
            <p:ph type="title"/>
          </p:nvPr>
        </p:nvSpPr>
        <p:spPr>
          <a:xfrm>
            <a:off x="630936" y="640080"/>
            <a:ext cx="4818888" cy="1481328"/>
          </a:xfrm>
          <a:prstGeom prst="rect">
            <a:avLst/>
          </a:prstGeom>
        </p:spPr>
        <p:txBody>
          <a:bodyPr spcFirstLastPara="1" lIns="91425" tIns="45700" rIns="91425" bIns="45700" anchor="b" anchorCtr="0">
            <a:normAutofit/>
          </a:bodyPr>
          <a:lstStyle/>
          <a:p>
            <a:pPr>
              <a:lnSpc>
                <a:spcPct val="90000"/>
              </a:lnSpc>
              <a:buSzPts val="1100"/>
            </a:pPr>
            <a:r>
              <a:rPr lang="en-GB" sz="5000" dirty="0"/>
              <a:t>Food/Non-Food Image Classifier</a:t>
            </a:r>
          </a:p>
        </p:txBody>
      </p:sp>
      <p:sp>
        <p:nvSpPr>
          <p:cNvPr id="11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Google Shape;100;g107555f9448_0_0"/>
          <p:cNvSpPr txBox="1">
            <a:spLocks noGrp="1"/>
          </p:cNvSpPr>
          <p:nvPr>
            <p:ph type="body" idx="1"/>
          </p:nvPr>
        </p:nvSpPr>
        <p:spPr>
          <a:xfrm>
            <a:off x="630936" y="2660904"/>
            <a:ext cx="4818888" cy="3547872"/>
          </a:xfrm>
          <a:prstGeom prst="rect">
            <a:avLst/>
          </a:prstGeom>
        </p:spPr>
        <p:txBody>
          <a:bodyPr spcFirstLastPara="1" lIns="91425" tIns="45700" rIns="91425" bIns="45700" anchor="t" anchorCtr="0">
            <a:normAutofit/>
          </a:bodyPr>
          <a:lstStyle/>
          <a:p>
            <a:pPr marL="342900">
              <a:lnSpc>
                <a:spcPct val="90000"/>
              </a:lnSpc>
              <a:spcBef>
                <a:spcPts val="0"/>
              </a:spcBef>
              <a:buSzPts val="2400"/>
            </a:pPr>
            <a:r>
              <a:rPr lang="en-GB" sz="2000" dirty="0"/>
              <a:t>Use of Artificial Intelligence (AI) and machine learning (ML)</a:t>
            </a:r>
          </a:p>
          <a:p>
            <a:pPr marL="342900">
              <a:lnSpc>
                <a:spcPct val="90000"/>
              </a:lnSpc>
              <a:spcBef>
                <a:spcPts val="0"/>
              </a:spcBef>
              <a:buSzPts val="2400"/>
            </a:pPr>
            <a:r>
              <a:rPr lang="en-GB" sz="2000" dirty="0"/>
              <a:t>Reinforcement learning</a:t>
            </a:r>
          </a:p>
          <a:p>
            <a:pPr marL="342900">
              <a:lnSpc>
                <a:spcPct val="90000"/>
              </a:lnSpc>
              <a:spcBef>
                <a:spcPts val="480"/>
              </a:spcBef>
              <a:buSzPts val="2400"/>
            </a:pPr>
            <a:r>
              <a:rPr lang="en-GB" sz="2000" dirty="0"/>
              <a:t>Training (80%) and validation (20%) data:</a:t>
            </a:r>
          </a:p>
          <a:p>
            <a:pPr marL="742950" lvl="1" indent="-323850">
              <a:lnSpc>
                <a:spcPct val="90000"/>
              </a:lnSpc>
              <a:spcBef>
                <a:spcPts val="480"/>
              </a:spcBef>
              <a:buSzPts val="2400"/>
            </a:pPr>
            <a:r>
              <a:rPr lang="en-GB" sz="2000" dirty="0"/>
              <a:t>UNICT-FD889 dataset with 3583 food images </a:t>
            </a:r>
          </a:p>
          <a:p>
            <a:pPr marL="742950" lvl="1" indent="-323850">
              <a:lnSpc>
                <a:spcPct val="90000"/>
              </a:lnSpc>
              <a:spcBef>
                <a:spcPts val="480"/>
              </a:spcBef>
              <a:buSzPts val="2400"/>
            </a:pPr>
            <a:r>
              <a:rPr lang="en-GB" sz="2000" dirty="0"/>
              <a:t>Flickr dataset with 4804 food and 8005 non-food images</a:t>
            </a:r>
          </a:p>
          <a:p>
            <a:pPr marL="742950" lvl="1" indent="-323850">
              <a:lnSpc>
                <a:spcPct val="90000"/>
              </a:lnSpc>
              <a:spcBef>
                <a:spcPts val="480"/>
              </a:spcBef>
              <a:buSzPts val="2400"/>
            </a:pPr>
            <a:r>
              <a:rPr lang="en-GB" sz="2000" dirty="0"/>
              <a:t>200 images for evaluation</a:t>
            </a:r>
          </a:p>
          <a:p>
            <a:pPr marL="742950" lvl="1" indent="-323850">
              <a:lnSpc>
                <a:spcPct val="90000"/>
              </a:lnSpc>
              <a:spcBef>
                <a:spcPts val="480"/>
              </a:spcBef>
              <a:buSzPts val="2400"/>
            </a:pPr>
            <a:r>
              <a:rPr lang="en-GB" sz="2000" dirty="0"/>
              <a:t>Images from web for reinforcement learning</a:t>
            </a:r>
          </a:p>
        </p:txBody>
      </p:sp>
      <p:pic>
        <p:nvPicPr>
          <p:cNvPr id="101" name="Google Shape;101;g107555f9448_0_0"/>
          <p:cNvPicPr preferRelativeResize="0"/>
          <p:nvPr/>
        </p:nvPicPr>
        <p:blipFill>
          <a:blip r:embed="rId3"/>
          <a:stretch>
            <a:fillRect/>
          </a:stretch>
        </p:blipFill>
        <p:spPr>
          <a:xfrm>
            <a:off x="6099048" y="2248498"/>
            <a:ext cx="5458968" cy="2361003"/>
          </a:xfrm>
          <a:prstGeom prst="rect">
            <a:avLst/>
          </a:prstGeom>
          <a:noFill/>
        </p:spPr>
      </p:pic>
      <p:sp>
        <p:nvSpPr>
          <p:cNvPr id="3" name="Slide Number Placeholder 2">
            <a:extLst>
              <a:ext uri="{FF2B5EF4-FFF2-40B4-BE49-F238E27FC236}">
                <a16:creationId xmlns:a16="http://schemas.microsoft.com/office/drawing/2014/main" id="{BFED1136-D643-6649-AE80-4024D3F4BF40}"/>
              </a:ext>
            </a:extLst>
          </p:cNvPr>
          <p:cNvSpPr>
            <a:spLocks noGrp="1"/>
          </p:cNvSpPr>
          <p:nvPr>
            <p:ph type="sldNum" idx="12"/>
          </p:nvPr>
        </p:nvSpPr>
        <p:spPr/>
        <p:txBody>
          <a:bodyPr/>
          <a:lstStyle/>
          <a:p>
            <a:fld id="{00000000-1234-1234-1234-123412341234}" type="slidenum">
              <a:rPr lang="en-GB" smtClean="0"/>
              <a:pPr/>
              <a:t>2</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6"/>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Google Shape;107;g107555f9448_0_16"/>
          <p:cNvSpPr txBox="1">
            <a:spLocks noGrp="1"/>
          </p:cNvSpPr>
          <p:nvPr>
            <p:ph type="title"/>
          </p:nvPr>
        </p:nvSpPr>
        <p:spPr>
          <a:xfrm>
            <a:off x="630936" y="639520"/>
            <a:ext cx="3429000" cy="1719072"/>
          </a:xfrm>
          <a:prstGeom prst="rect">
            <a:avLst/>
          </a:prstGeom>
        </p:spPr>
        <p:txBody>
          <a:bodyPr spcFirstLastPara="1" lIns="91425" tIns="45700" rIns="91425" bIns="45700" anchor="b" anchorCtr="0">
            <a:normAutofit/>
          </a:bodyPr>
          <a:lstStyle/>
          <a:p>
            <a:pPr>
              <a:lnSpc>
                <a:spcPct val="90000"/>
              </a:lnSpc>
              <a:buSzPts val="4400"/>
            </a:pPr>
            <a:r>
              <a:rPr lang="en-GB" sz="3800"/>
              <a:t>Neural network (ANN)</a:t>
            </a:r>
          </a:p>
        </p:txBody>
      </p:sp>
      <p:sp>
        <p:nvSpPr>
          <p:cNvPr id="1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Google Shape;108;g107555f9448_0_16"/>
          <p:cNvSpPr txBox="1">
            <a:spLocks noGrp="1"/>
          </p:cNvSpPr>
          <p:nvPr>
            <p:ph type="body" idx="1"/>
          </p:nvPr>
        </p:nvSpPr>
        <p:spPr>
          <a:xfrm>
            <a:off x="630936" y="2807208"/>
            <a:ext cx="3429000" cy="3410712"/>
          </a:xfrm>
          <a:prstGeom prst="rect">
            <a:avLst/>
          </a:prstGeom>
        </p:spPr>
        <p:txBody>
          <a:bodyPr spcFirstLastPara="1" lIns="91425" tIns="45700" rIns="91425" bIns="45700" anchor="t" anchorCtr="0">
            <a:normAutofit/>
          </a:bodyPr>
          <a:lstStyle/>
          <a:p>
            <a:pPr marL="342900" indent="-320040">
              <a:lnSpc>
                <a:spcPct val="90000"/>
              </a:lnSpc>
              <a:spcBef>
                <a:spcPts val="0"/>
              </a:spcBef>
              <a:buSzPct val="100000"/>
            </a:pPr>
            <a:r>
              <a:rPr lang="en-GB" sz="1700"/>
              <a:t>Input images give some specific outputs</a:t>
            </a:r>
          </a:p>
          <a:p>
            <a:pPr marL="22860" indent="0">
              <a:lnSpc>
                <a:spcPct val="90000"/>
              </a:lnSpc>
              <a:spcBef>
                <a:spcPts val="0"/>
              </a:spcBef>
              <a:buSzPct val="100000"/>
              <a:buNone/>
            </a:pPr>
            <a:endParaRPr lang="en-GB" sz="1700"/>
          </a:p>
          <a:p>
            <a:pPr marL="342900" indent="-320040">
              <a:lnSpc>
                <a:spcPct val="90000"/>
              </a:lnSpc>
              <a:spcBef>
                <a:spcPts val="480"/>
              </a:spcBef>
              <a:buSzPct val="100000"/>
            </a:pPr>
            <a:r>
              <a:rPr lang="en-GB" sz="1700"/>
              <a:t>Images can be highly correlated as well highly different</a:t>
            </a:r>
          </a:p>
          <a:p>
            <a:pPr marL="742950" lvl="1" indent="-266700">
              <a:lnSpc>
                <a:spcPct val="90000"/>
              </a:lnSpc>
              <a:spcBef>
                <a:spcPts val="400"/>
              </a:spcBef>
              <a:buSzPct val="100000"/>
            </a:pPr>
            <a:r>
              <a:rPr lang="en-GB" sz="1700"/>
              <a:t>NN</a:t>
            </a:r>
            <a:r>
              <a:rPr lang="en-GB" sz="1700" b="1"/>
              <a:t> is </a:t>
            </a:r>
            <a:r>
              <a:rPr lang="en-GB" sz="1700"/>
              <a:t>sensitive to the location of a specific object in an image</a:t>
            </a:r>
          </a:p>
          <a:p>
            <a:pPr marL="742950" lvl="1" indent="-158750">
              <a:lnSpc>
                <a:spcPct val="90000"/>
              </a:lnSpc>
              <a:spcBef>
                <a:spcPts val="400"/>
              </a:spcBef>
              <a:buSzPct val="100000"/>
              <a:buNone/>
            </a:pPr>
            <a:endParaRPr lang="en-GB" sz="1700"/>
          </a:p>
          <a:p>
            <a:pPr marL="342900" indent="-320040">
              <a:lnSpc>
                <a:spcPct val="90000"/>
              </a:lnSpc>
              <a:spcBef>
                <a:spcPts val="480"/>
              </a:spcBef>
              <a:buSzPct val="100000"/>
            </a:pPr>
            <a:r>
              <a:rPr lang="en-GB" sz="1700"/>
              <a:t>Neurons’ number related to size  and channels of images</a:t>
            </a:r>
          </a:p>
          <a:p>
            <a:pPr marL="742950" lvl="1" indent="-266700">
              <a:lnSpc>
                <a:spcPct val="90000"/>
              </a:lnSpc>
              <a:spcBef>
                <a:spcPts val="400"/>
              </a:spcBef>
              <a:buSzPct val="100000"/>
            </a:pPr>
            <a:r>
              <a:rPr lang="en-GB" sz="1700"/>
              <a:t>Could lead to high computational effort</a:t>
            </a:r>
          </a:p>
          <a:p>
            <a:pPr marL="457200" lvl="1" indent="0">
              <a:lnSpc>
                <a:spcPct val="90000"/>
              </a:lnSpc>
              <a:spcBef>
                <a:spcPts val="400"/>
              </a:spcBef>
              <a:buSzPct val="100000"/>
              <a:buNone/>
            </a:pPr>
            <a:endParaRPr lang="en-GB" sz="1700"/>
          </a:p>
          <a:p>
            <a:pPr marL="342900" indent="-190500">
              <a:lnSpc>
                <a:spcPct val="90000"/>
              </a:lnSpc>
              <a:spcBef>
                <a:spcPts val="480"/>
              </a:spcBef>
              <a:buSzPct val="100000"/>
              <a:buNone/>
            </a:pPr>
            <a:endParaRPr lang="en-GB" sz="1700"/>
          </a:p>
          <a:p>
            <a:pPr marL="342900" indent="-190500">
              <a:lnSpc>
                <a:spcPct val="90000"/>
              </a:lnSpc>
              <a:spcBef>
                <a:spcPts val="480"/>
              </a:spcBef>
              <a:buSzPct val="100000"/>
              <a:buNone/>
            </a:pPr>
            <a:endParaRPr lang="en-GB" sz="1700"/>
          </a:p>
        </p:txBody>
      </p:sp>
      <p:pic>
        <p:nvPicPr>
          <p:cNvPr id="109" name="Google Shape;109;g107555f9448_0_16" descr="perceptron_node.png"/>
          <p:cNvPicPr preferRelativeResize="0"/>
          <p:nvPr/>
        </p:nvPicPr>
        <p:blipFill rotWithShape="1">
          <a:blip r:embed="rId3"/>
          <a:stretch/>
        </p:blipFill>
        <p:spPr>
          <a:xfrm>
            <a:off x="4654296" y="1754848"/>
            <a:ext cx="6903720" cy="3348304"/>
          </a:xfrm>
          <a:prstGeom prst="rect">
            <a:avLst/>
          </a:prstGeom>
          <a:noFill/>
        </p:spPr>
      </p:pic>
      <p:sp>
        <p:nvSpPr>
          <p:cNvPr id="3" name="Slide Number Placeholder 2">
            <a:extLst>
              <a:ext uri="{FF2B5EF4-FFF2-40B4-BE49-F238E27FC236}">
                <a16:creationId xmlns:a16="http://schemas.microsoft.com/office/drawing/2014/main" id="{D54A9BCE-BD85-5E43-8A30-FC1A554A654F}"/>
              </a:ext>
            </a:extLst>
          </p:cNvPr>
          <p:cNvSpPr>
            <a:spLocks noGrp="1"/>
          </p:cNvSpPr>
          <p:nvPr>
            <p:ph type="sldNum" idx="12"/>
          </p:nvPr>
        </p:nvSpPr>
        <p:spPr/>
        <p:txBody>
          <a:bodyPr/>
          <a:lstStyle/>
          <a:p>
            <a:fld id="{00000000-1234-1234-1234-123412341234}" type="slidenum">
              <a:rPr lang="en-GB" smtClean="0"/>
              <a:pPr/>
              <a:t>3</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3"/>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Google Shape;114;p2"/>
          <p:cNvSpPr txBox="1">
            <a:spLocks noGrp="1"/>
          </p:cNvSpPr>
          <p:nvPr>
            <p:ph type="title"/>
          </p:nvPr>
        </p:nvSpPr>
        <p:spPr>
          <a:xfrm>
            <a:off x="630936" y="639520"/>
            <a:ext cx="3429000" cy="1719072"/>
          </a:xfrm>
          <a:prstGeom prst="rect">
            <a:avLst/>
          </a:prstGeom>
        </p:spPr>
        <p:txBody>
          <a:bodyPr spcFirstLastPara="1" lIns="91425" tIns="45700" rIns="91425" bIns="45700" anchor="b" anchorCtr="0">
            <a:normAutofit/>
          </a:bodyPr>
          <a:lstStyle/>
          <a:p>
            <a:pPr>
              <a:buSzPts val="4400"/>
            </a:pPr>
            <a:r>
              <a:rPr lang="en-GB" sz="5400"/>
              <a:t>Neurons</a:t>
            </a:r>
          </a:p>
        </p:txBody>
      </p:sp>
      <p:sp>
        <p:nvSpPr>
          <p:cNvPr id="12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Google Shape;115;p2"/>
          <p:cNvSpPr txBox="1">
            <a:spLocks noGrp="1"/>
          </p:cNvSpPr>
          <p:nvPr>
            <p:ph type="body" idx="1"/>
          </p:nvPr>
        </p:nvSpPr>
        <p:spPr>
          <a:xfrm>
            <a:off x="630936" y="2807208"/>
            <a:ext cx="3429000" cy="3410712"/>
          </a:xfrm>
          <a:prstGeom prst="rect">
            <a:avLst/>
          </a:prstGeom>
        </p:spPr>
        <p:txBody>
          <a:bodyPr spcFirstLastPara="1" lIns="91425" tIns="45700" rIns="91425" bIns="45700" anchor="t" anchorCtr="0">
            <a:normAutofit/>
          </a:bodyPr>
          <a:lstStyle/>
          <a:p>
            <a:pPr marL="342900">
              <a:spcBef>
                <a:spcPts val="0"/>
              </a:spcBef>
              <a:buSzPts val="2400"/>
            </a:pPr>
            <a:r>
              <a:rPr lang="en-GB" sz="2200"/>
              <a:t>A set of neurons fire</a:t>
            </a:r>
          </a:p>
          <a:p>
            <a:pPr marL="342900">
              <a:spcBef>
                <a:spcPts val="480"/>
              </a:spcBef>
              <a:buSzPts val="2400"/>
            </a:pPr>
            <a:r>
              <a:rPr lang="en-GB" sz="2200"/>
              <a:t>Sum of all neurons taken</a:t>
            </a:r>
          </a:p>
          <a:p>
            <a:pPr marL="342900">
              <a:spcBef>
                <a:spcPts val="480"/>
              </a:spcBef>
              <a:buSzPts val="2400"/>
            </a:pPr>
            <a:r>
              <a:rPr lang="en-GB" sz="2200"/>
              <a:t>Decision making</a:t>
            </a:r>
          </a:p>
          <a:p>
            <a:pPr marL="342900" indent="-190500">
              <a:spcBef>
                <a:spcPts val="480"/>
              </a:spcBef>
              <a:buSzPts val="2400"/>
              <a:buNone/>
            </a:pPr>
            <a:endParaRPr lang="en-GB" sz="2200"/>
          </a:p>
          <a:p>
            <a:pPr marL="342900" indent="-190500">
              <a:spcBef>
                <a:spcPts val="480"/>
              </a:spcBef>
              <a:buSzPts val="2400"/>
              <a:buNone/>
            </a:pPr>
            <a:endParaRPr lang="en-GB" sz="2200"/>
          </a:p>
        </p:txBody>
      </p:sp>
      <p:pic>
        <p:nvPicPr>
          <p:cNvPr id="116" name="Google Shape;116;p2" descr="47_blog_image_2.png"/>
          <p:cNvPicPr preferRelativeResize="0"/>
          <p:nvPr/>
        </p:nvPicPr>
        <p:blipFill rotWithShape="1">
          <a:blip r:embed="rId3"/>
          <a:srcRect t="17583" b="8068"/>
          <a:stretch/>
        </p:blipFill>
        <p:spPr>
          <a:xfrm>
            <a:off x="4654296" y="1985386"/>
            <a:ext cx="6903720" cy="2887228"/>
          </a:xfrm>
          <a:prstGeom prst="rect">
            <a:avLst/>
          </a:prstGeom>
          <a:noFill/>
        </p:spPr>
      </p:pic>
      <p:sp>
        <p:nvSpPr>
          <p:cNvPr id="3" name="Slide Number Placeholder 2">
            <a:extLst>
              <a:ext uri="{FF2B5EF4-FFF2-40B4-BE49-F238E27FC236}">
                <a16:creationId xmlns:a16="http://schemas.microsoft.com/office/drawing/2014/main" id="{391A29B1-926F-5D4F-B6BE-855581851B1F}"/>
              </a:ext>
            </a:extLst>
          </p:cNvPr>
          <p:cNvSpPr>
            <a:spLocks noGrp="1"/>
          </p:cNvSpPr>
          <p:nvPr>
            <p:ph type="sldNum" idx="12"/>
          </p:nvPr>
        </p:nvSpPr>
        <p:spPr/>
        <p:txBody>
          <a:bodyPr/>
          <a:lstStyle/>
          <a:p>
            <a:fld id="{00000000-1234-1234-1234-123412341234}" type="slidenum">
              <a:rPr lang="en-GB" smtClean="0"/>
              <a:pPr/>
              <a:t>4</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useBgFill="1">
        <p:nvSpPr>
          <p:cNvPr id="129" name="Rectangle 12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Google Shape;122;p3"/>
          <p:cNvSpPr txBox="1">
            <a:spLocks noGrp="1"/>
          </p:cNvSpPr>
          <p:nvPr>
            <p:ph type="title"/>
          </p:nvPr>
        </p:nvSpPr>
        <p:spPr>
          <a:xfrm>
            <a:off x="572493" y="238539"/>
            <a:ext cx="11018520" cy="1434415"/>
          </a:xfrm>
          <a:prstGeom prst="rect">
            <a:avLst/>
          </a:prstGeom>
        </p:spPr>
        <p:txBody>
          <a:bodyPr spcFirstLastPara="1" lIns="91425" tIns="45700" rIns="91425" bIns="45700" anchor="b" anchorCtr="0">
            <a:normAutofit/>
          </a:bodyPr>
          <a:lstStyle/>
          <a:p>
            <a:pPr>
              <a:buSzPts val="4400"/>
            </a:pPr>
            <a:r>
              <a:rPr lang="en-GB" sz="5400" dirty="0"/>
              <a:t>Convolutional neural network</a:t>
            </a:r>
          </a:p>
        </p:txBody>
      </p:sp>
      <p:sp>
        <p:nvSpPr>
          <p:cNvPr id="13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Google Shape;123;p3"/>
          <p:cNvSpPr txBox="1">
            <a:spLocks noGrp="1"/>
          </p:cNvSpPr>
          <p:nvPr>
            <p:ph type="body" idx="1"/>
          </p:nvPr>
        </p:nvSpPr>
        <p:spPr>
          <a:xfrm>
            <a:off x="572493" y="2071316"/>
            <a:ext cx="6713552" cy="4119172"/>
          </a:xfrm>
          <a:prstGeom prst="rect">
            <a:avLst/>
          </a:prstGeom>
        </p:spPr>
        <p:txBody>
          <a:bodyPr spcFirstLastPara="1" lIns="91425" tIns="45700" rIns="91425" bIns="45700" anchor="t" anchorCtr="0">
            <a:normAutofit/>
          </a:bodyPr>
          <a:lstStyle/>
          <a:p>
            <a:pPr marL="342900">
              <a:lnSpc>
                <a:spcPct val="90000"/>
              </a:lnSpc>
              <a:spcBef>
                <a:spcPts val="0"/>
              </a:spcBef>
              <a:buSzPct val="100000"/>
            </a:pPr>
            <a:r>
              <a:rPr lang="en-GB" sz="2000" dirty="0"/>
              <a:t>Based on feature maps</a:t>
            </a:r>
          </a:p>
          <a:p>
            <a:pPr marL="342900" lvl="1">
              <a:lnSpc>
                <a:spcPct val="90000"/>
              </a:lnSpc>
              <a:spcBef>
                <a:spcPts val="444"/>
              </a:spcBef>
              <a:buSzPct val="100000"/>
              <a:buFont typeface="Arial"/>
              <a:buChar char="•"/>
            </a:pPr>
            <a:r>
              <a:rPr lang="en-GB" sz="2000" dirty="0"/>
              <a:t>CNN </a:t>
            </a:r>
            <a:r>
              <a:rPr lang="en-GB" sz="2000" b="1" dirty="0"/>
              <a:t>is not </a:t>
            </a:r>
            <a:r>
              <a:rPr lang="en-GB" sz="2000" dirty="0"/>
              <a:t>sensitive to the location of a specific object in an image</a:t>
            </a:r>
          </a:p>
          <a:p>
            <a:pPr marL="342900">
              <a:lnSpc>
                <a:spcPct val="90000"/>
              </a:lnSpc>
              <a:spcBef>
                <a:spcPts val="444"/>
              </a:spcBef>
              <a:buSzPct val="100000"/>
            </a:pPr>
            <a:r>
              <a:rPr lang="en-GB" sz="2000" dirty="0"/>
              <a:t>Kernels can have many channels - semantic features</a:t>
            </a:r>
          </a:p>
          <a:p>
            <a:pPr marL="0" indent="0">
              <a:lnSpc>
                <a:spcPct val="90000"/>
              </a:lnSpc>
              <a:spcBef>
                <a:spcPts val="444"/>
              </a:spcBef>
              <a:buSzPct val="100000"/>
              <a:buNone/>
            </a:pPr>
            <a:endParaRPr lang="en-GB" sz="2000" dirty="0"/>
          </a:p>
          <a:p>
            <a:pPr marL="342900" indent="-201930">
              <a:lnSpc>
                <a:spcPct val="90000"/>
              </a:lnSpc>
              <a:spcBef>
                <a:spcPts val="444"/>
              </a:spcBef>
              <a:buSzPct val="100000"/>
              <a:buNone/>
            </a:pPr>
            <a:endParaRPr lang="en-GB" sz="2000" dirty="0"/>
          </a:p>
          <a:p>
            <a:pPr marL="342900" indent="-201930">
              <a:lnSpc>
                <a:spcPct val="90000"/>
              </a:lnSpc>
              <a:spcBef>
                <a:spcPts val="444"/>
              </a:spcBef>
              <a:buSzPct val="100000"/>
              <a:buNone/>
            </a:pPr>
            <a:endParaRPr lang="en-GB" sz="2000" dirty="0"/>
          </a:p>
          <a:p>
            <a:pPr marL="0" indent="0">
              <a:lnSpc>
                <a:spcPct val="90000"/>
              </a:lnSpc>
              <a:spcBef>
                <a:spcPts val="444"/>
              </a:spcBef>
              <a:buSzPct val="100000"/>
              <a:buNone/>
            </a:pPr>
            <a:endParaRPr lang="en-GB" sz="2000" dirty="0"/>
          </a:p>
          <a:p>
            <a:pPr marL="342900" indent="-201930">
              <a:lnSpc>
                <a:spcPct val="90000"/>
              </a:lnSpc>
              <a:spcBef>
                <a:spcPts val="444"/>
              </a:spcBef>
              <a:buSzPct val="100000"/>
              <a:buNone/>
            </a:pPr>
            <a:endParaRPr lang="en-GB" sz="2000" dirty="0"/>
          </a:p>
          <a:p>
            <a:pPr marL="0" indent="0">
              <a:lnSpc>
                <a:spcPct val="90000"/>
              </a:lnSpc>
              <a:spcBef>
                <a:spcPts val="444"/>
              </a:spcBef>
              <a:buSzPct val="100000"/>
              <a:buNone/>
            </a:pPr>
            <a:endParaRPr lang="en-GB" sz="2000" dirty="0"/>
          </a:p>
        </p:txBody>
      </p:sp>
      <p:pic>
        <p:nvPicPr>
          <p:cNvPr id="124" name="Google Shape;124;p3" descr="CNN.png"/>
          <p:cNvPicPr preferRelativeResize="0"/>
          <p:nvPr/>
        </p:nvPicPr>
        <p:blipFill rotWithShape="1">
          <a:blip r:embed="rId3"/>
          <a:srcRect l="19" t="14223" r="-546" b="25839"/>
          <a:stretch/>
        </p:blipFill>
        <p:spPr>
          <a:xfrm>
            <a:off x="572493" y="3354407"/>
            <a:ext cx="11478571" cy="3430441"/>
          </a:xfrm>
          <a:prstGeom prst="rect">
            <a:avLst/>
          </a:prstGeom>
          <a:noFill/>
        </p:spPr>
      </p:pic>
      <p:sp>
        <p:nvSpPr>
          <p:cNvPr id="2" name="TextBox 1">
            <a:extLst>
              <a:ext uri="{FF2B5EF4-FFF2-40B4-BE49-F238E27FC236}">
                <a16:creationId xmlns:a16="http://schemas.microsoft.com/office/drawing/2014/main" id="{3AC3CED9-B23D-A447-9984-EC001BB2BF7D}"/>
              </a:ext>
            </a:extLst>
          </p:cNvPr>
          <p:cNvSpPr txBox="1"/>
          <p:nvPr/>
        </p:nvSpPr>
        <p:spPr>
          <a:xfrm>
            <a:off x="7777210" y="2070944"/>
            <a:ext cx="3768083" cy="1190069"/>
          </a:xfrm>
          <a:prstGeom prst="rect">
            <a:avLst/>
          </a:prstGeom>
          <a:noFill/>
        </p:spPr>
        <p:txBody>
          <a:bodyPr wrap="square" rtlCol="0">
            <a:spAutoFit/>
          </a:bodyPr>
          <a:lstStyle/>
          <a:p>
            <a:pPr marL="0" indent="0">
              <a:lnSpc>
                <a:spcPct val="90000"/>
              </a:lnSpc>
              <a:spcBef>
                <a:spcPts val="444"/>
              </a:spcBef>
              <a:buClr>
                <a:srgbClr val="FF0000"/>
              </a:buClr>
              <a:buSzPct val="100000"/>
              <a:buNone/>
            </a:pPr>
            <a:r>
              <a:rPr lang="en-GB" sz="2000" dirty="0">
                <a:solidFill>
                  <a:schemeClr val="dk1"/>
                </a:solidFill>
                <a:latin typeface="Calibri"/>
                <a:cs typeface="Calibri"/>
                <a:sym typeface="Calibri"/>
              </a:rPr>
              <a:t>Goal: establish a neural network based on features detection</a:t>
            </a:r>
          </a:p>
          <a:p>
            <a:pPr marL="0" indent="0">
              <a:lnSpc>
                <a:spcPct val="90000"/>
              </a:lnSpc>
              <a:spcBef>
                <a:spcPts val="444"/>
              </a:spcBef>
              <a:buSzPct val="100000"/>
              <a:buNone/>
            </a:pPr>
            <a:r>
              <a:rPr lang="en-GB" sz="2000" dirty="0">
                <a:solidFill>
                  <a:schemeClr val="dk1"/>
                </a:solidFill>
                <a:latin typeface="Calibri"/>
                <a:cs typeface="Calibri"/>
                <a:sym typeface="Calibri"/>
              </a:rPr>
              <a:t>(binary classification)</a:t>
            </a:r>
          </a:p>
          <a:p>
            <a:endParaRPr lang="en-CH" dirty="0"/>
          </a:p>
        </p:txBody>
      </p:sp>
      <p:sp>
        <p:nvSpPr>
          <p:cNvPr id="4" name="Slide Number Placeholder 3">
            <a:extLst>
              <a:ext uri="{FF2B5EF4-FFF2-40B4-BE49-F238E27FC236}">
                <a16:creationId xmlns:a16="http://schemas.microsoft.com/office/drawing/2014/main" id="{3DB72AA1-5D5F-0C4C-98D1-AB607989F550}"/>
              </a:ext>
            </a:extLst>
          </p:cNvPr>
          <p:cNvSpPr>
            <a:spLocks noGrp="1"/>
          </p:cNvSpPr>
          <p:nvPr>
            <p:ph type="sldNum" idx="12"/>
          </p:nvPr>
        </p:nvSpPr>
        <p:spPr/>
        <p:txBody>
          <a:bodyPr/>
          <a:lstStyle/>
          <a:p>
            <a:fld id="{00000000-1234-1234-1234-123412341234}" type="slidenum">
              <a:rPr lang="en-GB" smtClean="0"/>
              <a:pPr/>
              <a:t>5</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02D3E7-D72E-6241-AD42-595643EA8253}"/>
              </a:ext>
            </a:extLst>
          </p:cNvPr>
          <p:cNvSpPr>
            <a:spLocks noGrp="1"/>
          </p:cNvSpPr>
          <p:nvPr>
            <p:ph type="title"/>
          </p:nvPr>
        </p:nvSpPr>
        <p:spPr>
          <a:xfrm>
            <a:off x="612648" y="365125"/>
            <a:ext cx="5295015" cy="2063808"/>
          </a:xfrm>
        </p:spPr>
        <p:txBody>
          <a:bodyPr anchor="b">
            <a:normAutofit/>
          </a:bodyPr>
          <a:lstStyle/>
          <a:p>
            <a:r>
              <a:rPr lang="en-CH" sz="5400"/>
              <a:t>Support Vector Machine</a:t>
            </a:r>
          </a:p>
        </p:txBody>
      </p:sp>
      <p:grpSp>
        <p:nvGrpSpPr>
          <p:cNvPr id="7" name="Group 6">
            <a:extLst>
              <a:ext uri="{FF2B5EF4-FFF2-40B4-BE49-F238E27FC236}">
                <a16:creationId xmlns:a16="http://schemas.microsoft.com/office/drawing/2014/main" id="{E8124066-EB4C-1144-A7E4-072151CFB0E8}"/>
              </a:ext>
            </a:extLst>
          </p:cNvPr>
          <p:cNvGrpSpPr/>
          <p:nvPr/>
        </p:nvGrpSpPr>
        <p:grpSpPr>
          <a:xfrm>
            <a:off x="6691077" y="365125"/>
            <a:ext cx="4986259" cy="2194560"/>
            <a:chOff x="6691077" y="365125"/>
            <a:chExt cx="4986259" cy="2194560"/>
          </a:xfrm>
        </p:grpSpPr>
        <p:pic>
          <p:nvPicPr>
            <p:cNvPr id="5" name="image4.png">
              <a:extLst>
                <a:ext uri="{FF2B5EF4-FFF2-40B4-BE49-F238E27FC236}">
                  <a16:creationId xmlns:a16="http://schemas.microsoft.com/office/drawing/2014/main" id="{945EC08F-1BC4-384F-A028-0FA503C7E310}"/>
                </a:ext>
              </a:extLst>
            </p:cNvPr>
            <p:cNvPicPr/>
            <p:nvPr/>
          </p:nvPicPr>
          <p:blipFill>
            <a:blip r:embed="rId3"/>
            <a:stretch>
              <a:fillRect/>
            </a:stretch>
          </p:blipFill>
          <p:spPr>
            <a:xfrm>
              <a:off x="6691077" y="365125"/>
              <a:ext cx="2224216" cy="2194560"/>
            </a:xfrm>
            <a:prstGeom prst="rect">
              <a:avLst/>
            </a:prstGeom>
          </p:spPr>
        </p:pic>
        <p:pic>
          <p:nvPicPr>
            <p:cNvPr id="4" name="image2.png">
              <a:extLst>
                <a:ext uri="{FF2B5EF4-FFF2-40B4-BE49-F238E27FC236}">
                  <a16:creationId xmlns:a16="http://schemas.microsoft.com/office/drawing/2014/main" id="{2116F9E9-51C6-944A-84A4-FE36FB301289}"/>
                </a:ext>
              </a:extLst>
            </p:cNvPr>
            <p:cNvPicPr/>
            <p:nvPr/>
          </p:nvPicPr>
          <p:blipFill>
            <a:blip r:embed="rId4"/>
            <a:stretch>
              <a:fillRect/>
            </a:stretch>
          </p:blipFill>
          <p:spPr>
            <a:xfrm>
              <a:off x="9437990" y="365125"/>
              <a:ext cx="2239346" cy="2194560"/>
            </a:xfrm>
            <a:prstGeom prst="rect">
              <a:avLst/>
            </a:prstGeom>
          </p:spPr>
        </p:pic>
      </p:grpSp>
      <p:sp>
        <p:nvSpPr>
          <p:cNvPr id="29" name="sketch line">
            <a:extLst>
              <a:ext uri="{FF2B5EF4-FFF2-40B4-BE49-F238E27FC236}">
                <a16:creationId xmlns:a16="http://schemas.microsoft.com/office/drawing/2014/main" id="{490234EE-E0D8-4805-9227-CCEAC6016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95DB6D1-EDF3-CF41-B0F9-C8AB11651401}"/>
              </a:ext>
            </a:extLst>
          </p:cNvPr>
          <p:cNvSpPr>
            <a:spLocks noGrp="1"/>
          </p:cNvSpPr>
          <p:nvPr>
            <p:ph type="body" idx="1"/>
          </p:nvPr>
        </p:nvSpPr>
        <p:spPr>
          <a:xfrm>
            <a:off x="612648" y="2908005"/>
            <a:ext cx="5295015" cy="2380657"/>
          </a:xfrm>
        </p:spPr>
        <p:txBody>
          <a:bodyPr>
            <a:normAutofit/>
          </a:bodyPr>
          <a:lstStyle/>
          <a:p>
            <a:r>
              <a:rPr lang="en-CH" sz="2200" dirty="0"/>
              <a:t>Classification and regression analysis</a:t>
            </a:r>
          </a:p>
          <a:p>
            <a:r>
              <a:rPr lang="en-CH" sz="2200" dirty="0"/>
              <a:t>Pixel-vise classification</a:t>
            </a:r>
          </a:p>
          <a:p>
            <a:r>
              <a:rPr lang="en-CH" sz="2200" dirty="0"/>
              <a:t>Hyperplanes: linear, polinimial, rbf</a:t>
            </a:r>
          </a:p>
          <a:p>
            <a:r>
              <a:rPr lang="en-US" sz="2200" dirty="0"/>
              <a:t>Optimal hyperplane is chosen based on the maximum marginal hyperplane that best divides the dataset into classes</a:t>
            </a:r>
            <a:r>
              <a:rPr lang="en-CH" sz="2200" dirty="0"/>
              <a:t> </a:t>
            </a:r>
          </a:p>
          <a:p>
            <a:endParaRPr lang="en-CH" sz="2200" dirty="0"/>
          </a:p>
        </p:txBody>
      </p:sp>
      <p:pic>
        <p:nvPicPr>
          <p:cNvPr id="16" name="image1.png">
            <a:extLst>
              <a:ext uri="{FF2B5EF4-FFF2-40B4-BE49-F238E27FC236}">
                <a16:creationId xmlns:a16="http://schemas.microsoft.com/office/drawing/2014/main" id="{1B9C110B-C530-974A-9C2B-7EFDEB4E0353}"/>
              </a:ext>
            </a:extLst>
          </p:cNvPr>
          <p:cNvPicPr/>
          <p:nvPr/>
        </p:nvPicPr>
        <p:blipFill rotWithShape="1">
          <a:blip r:embed="rId5"/>
          <a:srcRect l="7598" t="4649" b="4993"/>
          <a:stretch/>
        </p:blipFill>
        <p:spPr>
          <a:xfrm>
            <a:off x="6814246" y="2757389"/>
            <a:ext cx="5295015" cy="394295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7768F1-90C3-144F-9A65-7C2DF7A08128}"/>
                  </a:ext>
                </a:extLst>
              </p:cNvPr>
              <p:cNvSpPr txBox="1"/>
              <p:nvPr/>
            </p:nvSpPr>
            <p:spPr>
              <a:xfrm>
                <a:off x="484472" y="5288662"/>
                <a:ext cx="5845302" cy="12050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CH"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 </m:t>
                      </m:r>
                      <m:d>
                        <m:dPr>
                          <m:begChr m:val="["/>
                          <m:endChr m:val="]"/>
                          <m:ctrlPr>
                            <a:rPr lang="en-CH" sz="2000" i="1">
                              <a:latin typeface="Cambria Math" panose="02040503050406030204" pitchFamily="18" charset="0"/>
                            </a:rPr>
                          </m:ctrlPr>
                        </m:dPr>
                        <m:e>
                          <m:f>
                            <m:fPr>
                              <m:ctrlPr>
                                <a:rPr lang="en-CH"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ctrlPr>
                                <a:rPr lang="en-CH"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d>
                                <m:dPr>
                                  <m:ctrlPr>
                                    <a:rPr lang="en-CH" sz="2000" i="1">
                                      <a:latin typeface="Cambria Math" panose="02040503050406030204" pitchFamily="18" charset="0"/>
                                    </a:rPr>
                                  </m:ctrlPr>
                                </m:dPr>
                                <m:e>
                                  <m:r>
                                    <a:rPr lang="en-US" sz="2000" i="1">
                                      <a:latin typeface="Cambria Math" panose="02040503050406030204" pitchFamily="18" charset="0"/>
                                    </a:rPr>
                                    <m:t>0,1− </m:t>
                                  </m:r>
                                  <m:sSub>
                                    <m:sSubPr>
                                      <m:ctrlPr>
                                        <a:rPr lang="en-CH"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 </m:t>
                                  </m:r>
                                  <m:d>
                                    <m:dPr>
                                      <m:ctrlPr>
                                        <a:rPr lang="en-CH" sz="2000" i="1">
                                          <a:latin typeface="Cambria Math" panose="02040503050406030204" pitchFamily="18" charset="0"/>
                                        </a:rPr>
                                      </m:ctrlPr>
                                    </m:dPr>
                                    <m:e>
                                      <m:sSup>
                                        <m:sSupPr>
                                          <m:ctrlPr>
                                            <a:rPr lang="en-CH" sz="2000" i="1">
                                              <a:latin typeface="Cambria Math" panose="02040503050406030204" pitchFamily="18" charset="0"/>
                                            </a:rPr>
                                          </m:ctrlPr>
                                        </m:sSupPr>
                                        <m:e>
                                          <m:r>
                                            <a:rPr lang="en-US" sz="2000" i="1">
                                              <a:latin typeface="Cambria Math" panose="02040503050406030204" pitchFamily="18" charset="0"/>
                                            </a:rPr>
                                            <m:t>𝑤</m:t>
                                          </m:r>
                                        </m:e>
                                        <m:sup>
                                          <m:r>
                                            <a:rPr lang="en-US" sz="2000" i="1">
                                              <a:latin typeface="Cambria Math" panose="02040503050406030204" pitchFamily="18" charset="0"/>
                                            </a:rPr>
                                            <m:t>𝑇</m:t>
                                          </m:r>
                                        </m:sup>
                                      </m:sSup>
                                      <m:sSub>
                                        <m:sSubPr>
                                          <m:ctrlPr>
                                            <a:rPr lang="en-CH"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e>
                                  </m:d>
                                </m:e>
                              </m:d>
                            </m:e>
                          </m:nary>
                        </m:e>
                      </m:d>
                      <m:r>
                        <a:rPr lang="en-US" sz="2000" i="1">
                          <a:latin typeface="Cambria Math" panose="02040503050406030204" pitchFamily="18" charset="0"/>
                        </a:rPr>
                        <m:t>+</m:t>
                      </m:r>
                      <m:r>
                        <a:rPr lang="en-US" sz="2000" i="1">
                          <a:latin typeface="Cambria Math" panose="02040503050406030204" pitchFamily="18" charset="0"/>
                        </a:rPr>
                        <m:t>𝐶</m:t>
                      </m:r>
                      <m:sSup>
                        <m:sSupPr>
                          <m:ctrlPr>
                            <a:rPr lang="en-CH" sz="2000" i="1">
                              <a:latin typeface="Cambria Math" panose="02040503050406030204" pitchFamily="18" charset="0"/>
                            </a:rPr>
                          </m:ctrlPr>
                        </m:sSupPr>
                        <m:e>
                          <m:r>
                            <a:rPr lang="en-US" sz="2000" i="1">
                              <a:latin typeface="Cambria Math" panose="02040503050406030204" pitchFamily="18" charset="0"/>
                            </a:rPr>
                            <m:t>‖</m:t>
                          </m:r>
                          <m:r>
                            <a:rPr lang="en-US" sz="2000" i="1">
                              <a:latin typeface="Cambria Math" panose="02040503050406030204" pitchFamily="18" charset="0"/>
                            </a:rPr>
                            <m:t>𝑤</m:t>
                          </m:r>
                          <m:r>
                            <a:rPr lang="en-US" sz="2000" i="1">
                              <a:latin typeface="Cambria Math" panose="020405030504060302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 </m:t>
                      </m:r>
                    </m:oMath>
                  </m:oMathPara>
                </a14:m>
                <a:endParaRPr lang="en-CH" sz="2000" dirty="0"/>
              </a:p>
              <a:p>
                <a:endParaRPr lang="en-CH" sz="1800" dirty="0"/>
              </a:p>
            </p:txBody>
          </p:sp>
        </mc:Choice>
        <mc:Fallback xmlns="">
          <p:sp>
            <p:nvSpPr>
              <p:cNvPr id="6" name="TextBox 5">
                <a:extLst>
                  <a:ext uri="{FF2B5EF4-FFF2-40B4-BE49-F238E27FC236}">
                    <a16:creationId xmlns:a16="http://schemas.microsoft.com/office/drawing/2014/main" id="{C77768F1-90C3-144F-9A65-7C2DF7A08128}"/>
                  </a:ext>
                </a:extLst>
              </p:cNvPr>
              <p:cNvSpPr txBox="1">
                <a:spLocks noRot="1" noChangeAspect="1" noMove="1" noResize="1" noEditPoints="1" noAdjustHandles="1" noChangeArrowheads="1" noChangeShapeType="1" noTextEdit="1"/>
              </p:cNvSpPr>
              <p:nvPr/>
            </p:nvSpPr>
            <p:spPr>
              <a:xfrm>
                <a:off x="484472" y="5288662"/>
                <a:ext cx="5845302" cy="1205010"/>
              </a:xfrm>
              <a:prstGeom prst="rect">
                <a:avLst/>
              </a:prstGeom>
              <a:blipFill>
                <a:blip r:embed="rId6"/>
                <a:stretch>
                  <a:fillRect t="-80208" b="-98958"/>
                </a:stretch>
              </a:blipFill>
            </p:spPr>
            <p:txBody>
              <a:bodyPr/>
              <a:lstStyle/>
              <a:p>
                <a:r>
                  <a:rPr lang="en-CH">
                    <a:noFill/>
                  </a:rPr>
                  <a:t> </a:t>
                </a:r>
              </a:p>
            </p:txBody>
          </p:sp>
        </mc:Fallback>
      </mc:AlternateContent>
      <p:sp>
        <p:nvSpPr>
          <p:cNvPr id="8" name="Slide Number Placeholder 7">
            <a:extLst>
              <a:ext uri="{FF2B5EF4-FFF2-40B4-BE49-F238E27FC236}">
                <a16:creationId xmlns:a16="http://schemas.microsoft.com/office/drawing/2014/main" id="{9EBA19D4-C8D9-8F4C-B644-790C8823E4B6}"/>
              </a:ext>
            </a:extLst>
          </p:cNvPr>
          <p:cNvSpPr>
            <a:spLocks noGrp="1"/>
          </p:cNvSpPr>
          <p:nvPr>
            <p:ph type="sldNum" idx="12"/>
          </p:nvPr>
        </p:nvSpPr>
        <p:spPr/>
        <p:txBody>
          <a:bodyPr/>
          <a:lstStyle/>
          <a:p>
            <a:fld id="{00000000-1234-1234-1234-123412341234}" type="slidenum">
              <a:rPr lang="en-GB" smtClean="0"/>
              <a:pPr/>
              <a:t>6</a:t>
            </a:fld>
            <a:endParaRPr lang="en-GB"/>
          </a:p>
        </p:txBody>
      </p:sp>
    </p:spTree>
    <p:extLst>
      <p:ext uri="{BB962C8B-B14F-4D97-AF65-F5344CB8AC3E}">
        <p14:creationId xmlns:p14="http://schemas.microsoft.com/office/powerpoint/2010/main" val="280729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48FCAD-2117-EB4C-89B7-C4A7DC64A499}"/>
              </a:ext>
            </a:extLst>
          </p:cNvPr>
          <p:cNvSpPr>
            <a:spLocks noGrp="1"/>
          </p:cNvSpPr>
          <p:nvPr>
            <p:ph type="title"/>
          </p:nvPr>
        </p:nvSpPr>
        <p:spPr>
          <a:xfrm>
            <a:off x="630936" y="457200"/>
            <a:ext cx="4343400" cy="1929384"/>
          </a:xfrm>
        </p:spPr>
        <p:txBody>
          <a:bodyPr anchor="ctr">
            <a:normAutofit/>
          </a:bodyPr>
          <a:lstStyle/>
          <a:p>
            <a:r>
              <a:rPr lang="en-GB" sz="4800"/>
              <a:t>CNN classifier results</a:t>
            </a:r>
            <a:endParaRPr lang="en-CH" sz="4800"/>
          </a:p>
        </p:txBody>
      </p:sp>
      <p:sp>
        <p:nvSpPr>
          <p:cNvPr id="26"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4F82E0CD-D76B-2B4C-BC89-1D0347C00345}"/>
              </a:ext>
            </a:extLst>
          </p:cNvPr>
          <p:cNvSpPr>
            <a:spLocks noGrp="1"/>
          </p:cNvSpPr>
          <p:nvPr>
            <p:ph type="body" idx="1"/>
          </p:nvPr>
        </p:nvSpPr>
        <p:spPr>
          <a:xfrm>
            <a:off x="5541263" y="457200"/>
            <a:ext cx="6007608" cy="1929384"/>
          </a:xfrm>
        </p:spPr>
        <p:txBody>
          <a:bodyPr anchor="ctr">
            <a:normAutofit/>
          </a:bodyPr>
          <a:lstStyle/>
          <a:p>
            <a:pPr>
              <a:lnSpc>
                <a:spcPct val="90000"/>
              </a:lnSpc>
            </a:pPr>
            <a:r>
              <a:rPr lang="en-GB" sz="1700"/>
              <a:t>Accuracy: 98.7%</a:t>
            </a:r>
          </a:p>
          <a:p>
            <a:pPr>
              <a:lnSpc>
                <a:spcPct val="90000"/>
              </a:lnSpc>
            </a:pPr>
            <a:r>
              <a:rPr lang="en-GB" sz="1700"/>
              <a:t>Validation accuracy: 97.16%</a:t>
            </a:r>
          </a:p>
          <a:p>
            <a:pPr>
              <a:lnSpc>
                <a:spcPct val="90000"/>
              </a:lnSpc>
            </a:pPr>
            <a:r>
              <a:rPr lang="en-GB" sz="1700"/>
              <a:t>Loss: 3,69%</a:t>
            </a:r>
          </a:p>
          <a:p>
            <a:pPr>
              <a:lnSpc>
                <a:spcPct val="90000"/>
              </a:lnSpc>
            </a:pPr>
            <a:r>
              <a:rPr lang="en-GB" sz="1700"/>
              <a:t>Validation loss: 10,37%</a:t>
            </a:r>
          </a:p>
          <a:p>
            <a:pPr>
              <a:lnSpc>
                <a:spcPct val="90000"/>
              </a:lnSpc>
            </a:pPr>
            <a:r>
              <a:rPr lang="en-US" sz="1700"/>
              <a:t>The maximum accuracy reached within </a:t>
            </a:r>
            <a:r>
              <a:rPr lang="en-US" sz="1700">
                <a:highlight>
                  <a:srgbClr val="FFFF00"/>
                </a:highlight>
              </a:rPr>
              <a:t>29 epochs with 44 seconds per epoch</a:t>
            </a:r>
            <a:r>
              <a:rPr lang="en-US" sz="1700"/>
              <a:t>. Overall time complexity is </a:t>
            </a:r>
            <a:r>
              <a:rPr lang="en-US" sz="1700">
                <a:highlight>
                  <a:srgbClr val="FFFF00"/>
                </a:highlight>
              </a:rPr>
              <a:t>21 minutes. </a:t>
            </a:r>
            <a:endParaRPr lang="en-CH" sz="1700">
              <a:highlight>
                <a:srgbClr val="FFFF00"/>
              </a:highlight>
            </a:endParaRPr>
          </a:p>
        </p:txBody>
      </p:sp>
      <p:grpSp>
        <p:nvGrpSpPr>
          <p:cNvPr id="6" name="Group 5">
            <a:extLst>
              <a:ext uri="{FF2B5EF4-FFF2-40B4-BE49-F238E27FC236}">
                <a16:creationId xmlns:a16="http://schemas.microsoft.com/office/drawing/2014/main" id="{B19C6DBE-9299-0A48-B28D-BA4B68D84DF7}"/>
              </a:ext>
            </a:extLst>
          </p:cNvPr>
          <p:cNvGrpSpPr/>
          <p:nvPr/>
        </p:nvGrpSpPr>
        <p:grpSpPr>
          <a:xfrm>
            <a:off x="334264" y="2386584"/>
            <a:ext cx="10633176" cy="4014215"/>
            <a:chOff x="334264" y="2386584"/>
            <a:chExt cx="10633176" cy="4014215"/>
          </a:xfrm>
        </p:grpSpPr>
        <p:pic>
          <p:nvPicPr>
            <p:cNvPr id="4" name="image10.png">
              <a:extLst>
                <a:ext uri="{FF2B5EF4-FFF2-40B4-BE49-F238E27FC236}">
                  <a16:creationId xmlns:a16="http://schemas.microsoft.com/office/drawing/2014/main" id="{B725CE4A-E306-6043-81B6-A8B7E7BD3565}"/>
                </a:ext>
              </a:extLst>
            </p:cNvPr>
            <p:cNvPicPr/>
            <p:nvPr/>
          </p:nvPicPr>
          <p:blipFill rotWithShape="1">
            <a:blip r:embed="rId2"/>
            <a:srcRect t="7457"/>
            <a:stretch/>
          </p:blipFill>
          <p:spPr>
            <a:xfrm>
              <a:off x="334264" y="2396936"/>
              <a:ext cx="5453887" cy="4003863"/>
            </a:xfrm>
            <a:prstGeom prst="rect">
              <a:avLst/>
            </a:prstGeom>
          </p:spPr>
        </p:pic>
        <p:pic>
          <p:nvPicPr>
            <p:cNvPr id="5" name="image9.png">
              <a:extLst>
                <a:ext uri="{FF2B5EF4-FFF2-40B4-BE49-F238E27FC236}">
                  <a16:creationId xmlns:a16="http://schemas.microsoft.com/office/drawing/2014/main" id="{B9E17E5C-7C83-5E40-B047-2D5317E118E0}"/>
                </a:ext>
              </a:extLst>
            </p:cNvPr>
            <p:cNvPicPr/>
            <p:nvPr/>
          </p:nvPicPr>
          <p:blipFill rotWithShape="1">
            <a:blip r:embed="rId3"/>
            <a:srcRect l="2066" t="7457" r="7620"/>
            <a:stretch/>
          </p:blipFill>
          <p:spPr>
            <a:xfrm>
              <a:off x="5788151" y="2386584"/>
              <a:ext cx="5179289" cy="4003863"/>
            </a:xfrm>
            <a:prstGeom prst="rect">
              <a:avLst/>
            </a:prstGeom>
          </p:spPr>
        </p:pic>
      </p:grpSp>
      <p:sp>
        <p:nvSpPr>
          <p:cNvPr id="7" name="Slide Number Placeholder 6">
            <a:extLst>
              <a:ext uri="{FF2B5EF4-FFF2-40B4-BE49-F238E27FC236}">
                <a16:creationId xmlns:a16="http://schemas.microsoft.com/office/drawing/2014/main" id="{4546A9D8-903C-E14D-A5D6-AD2EFEA45246}"/>
              </a:ext>
            </a:extLst>
          </p:cNvPr>
          <p:cNvSpPr>
            <a:spLocks noGrp="1"/>
          </p:cNvSpPr>
          <p:nvPr>
            <p:ph type="sldNum" idx="12"/>
          </p:nvPr>
        </p:nvSpPr>
        <p:spPr/>
        <p:txBody>
          <a:bodyPr/>
          <a:lstStyle/>
          <a:p>
            <a:fld id="{00000000-1234-1234-1234-123412341234}" type="slidenum">
              <a:rPr lang="en-GB" smtClean="0"/>
              <a:pPr/>
              <a:t>7</a:t>
            </a:fld>
            <a:endParaRPr lang="en-GB"/>
          </a:p>
        </p:txBody>
      </p:sp>
    </p:spTree>
    <p:extLst>
      <p:ext uri="{BB962C8B-B14F-4D97-AF65-F5344CB8AC3E}">
        <p14:creationId xmlns:p14="http://schemas.microsoft.com/office/powerpoint/2010/main" val="63327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5AA60FDB-7FBB-3748-A801-820DF37F5FC8}"/>
              </a:ext>
            </a:extLst>
          </p:cNvPr>
          <p:cNvSpPr>
            <a:spLocks noGrp="1"/>
          </p:cNvSpPr>
          <p:nvPr>
            <p:ph type="title"/>
          </p:nvPr>
        </p:nvSpPr>
        <p:spPr>
          <a:xfrm>
            <a:off x="572493" y="238539"/>
            <a:ext cx="11018520" cy="1434415"/>
          </a:xfrm>
        </p:spPr>
        <p:txBody>
          <a:bodyPr anchor="b">
            <a:normAutofit/>
          </a:bodyPr>
          <a:lstStyle/>
          <a:p>
            <a:r>
              <a:rPr lang="en-CH" sz="5400"/>
              <a:t>SVM classifier results</a:t>
            </a:r>
            <a:endParaRPr lang="en-CH" sz="5400" dirty="0"/>
          </a:p>
        </p:txBody>
      </p:sp>
      <p:sp>
        <p:nvSpPr>
          <p:cNvPr id="3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2686C0B5-8287-FA44-939C-FFF109848371}"/>
                  </a:ext>
                </a:extLst>
              </p:cNvPr>
              <p:cNvSpPr>
                <a:spLocks noGrp="1"/>
              </p:cNvSpPr>
              <p:nvPr>
                <p:ph type="body" idx="1"/>
              </p:nvPr>
            </p:nvSpPr>
            <p:spPr>
              <a:xfrm>
                <a:off x="960420" y="2136600"/>
                <a:ext cx="6713552" cy="4119172"/>
              </a:xfrm>
            </p:spPr>
            <p:txBody>
              <a:bodyPr anchor="t">
                <a:normAutofit/>
              </a:bodyPr>
              <a:lstStyle/>
              <a:p>
                <a:pPr marL="114300" indent="0">
                  <a:lnSpc>
                    <a:spcPct val="90000"/>
                  </a:lnSpc>
                  <a:buNone/>
                </a:pPr>
                <a:r>
                  <a:rPr lang="en-CH" sz="1900" dirty="0"/>
                  <a:t>For full set of images  (16923):</a:t>
                </a:r>
              </a:p>
              <a:p>
                <a:pPr>
                  <a:lnSpc>
                    <a:spcPct val="90000"/>
                  </a:lnSpc>
                </a:pPr>
                <a:r>
                  <a:rPr lang="en-CH" sz="1900" dirty="0"/>
                  <a:t>Best parameters found with cross validation </a:t>
                </a:r>
                <a:br>
                  <a:rPr lang="en-CH" sz="1900" dirty="0"/>
                </a:br>
                <a14:m>
                  <m:oMath xmlns:m="http://schemas.openxmlformats.org/officeDocument/2006/math">
                    <m:r>
                      <a:rPr lang="en-US" sz="1900">
                        <a:latin typeface="Cambria Math" panose="02040503050406030204" pitchFamily="18" charset="0"/>
                      </a:rPr>
                      <m:t>𝐶</m:t>
                    </m:r>
                    <m:r>
                      <a:rPr lang="en-US" sz="1900">
                        <a:latin typeface="Cambria Math" panose="02040503050406030204" pitchFamily="18" charset="0"/>
                      </a:rPr>
                      <m:t>=1000, </m:t>
                    </m:r>
                    <m:r>
                      <a:rPr lang="en-US" sz="1900">
                        <a:latin typeface="Cambria Math" panose="02040503050406030204" pitchFamily="18" charset="0"/>
                      </a:rPr>
                      <m:t>𝑔𝑎𝑚𝑚𝑎</m:t>
                    </m:r>
                    <m:r>
                      <a:rPr lang="en-US" sz="1900">
                        <a:latin typeface="Cambria Math" panose="02040503050406030204" pitchFamily="18" charset="0"/>
                      </a:rPr>
                      <m:t>=0.005, </m:t>
                    </m:r>
                    <m:r>
                      <a:rPr lang="en-US" sz="1900">
                        <a:latin typeface="Cambria Math" panose="02040503050406030204" pitchFamily="18" charset="0"/>
                      </a:rPr>
                      <m:t>𝑘𝑒𝑟𝑛𝑒𝑙</m:t>
                    </m:r>
                    <m:r>
                      <a:rPr lang="en-US" sz="1900">
                        <a:latin typeface="Cambria Math" panose="02040503050406030204" pitchFamily="18" charset="0"/>
                      </a:rPr>
                      <m:t> = </m:t>
                    </m:r>
                    <m:r>
                      <a:rPr lang="en-US" sz="1900">
                        <a:latin typeface="Cambria Math" panose="02040503050406030204" pitchFamily="18" charset="0"/>
                      </a:rPr>
                      <m:t>𝑟𝑏𝑓</m:t>
                    </m:r>
                  </m:oMath>
                </a14:m>
                <a:r>
                  <a:rPr lang="en-CH" sz="1900" dirty="0"/>
                  <a:t> </a:t>
                </a:r>
              </a:p>
              <a:p>
                <a:pPr>
                  <a:lnSpc>
                    <a:spcPct val="90000"/>
                  </a:lnSpc>
                </a:pPr>
                <a:r>
                  <a:rPr lang="en-CH" sz="1900" dirty="0"/>
                  <a:t>Accuracy: 86,64%</a:t>
                </a:r>
              </a:p>
              <a:p>
                <a:pPr>
                  <a:lnSpc>
                    <a:spcPct val="90000"/>
                  </a:lnSpc>
                </a:pPr>
                <a:r>
                  <a:rPr lang="en-CH" sz="1900" dirty="0"/>
                  <a:t>Validation accuracy: 86,8%</a:t>
                </a:r>
              </a:p>
              <a:p>
                <a:pPr>
                  <a:lnSpc>
                    <a:spcPct val="90000"/>
                  </a:lnSpc>
                </a:pPr>
                <a:r>
                  <a:rPr lang="en-CH" sz="1900" dirty="0">
                    <a:highlight>
                      <a:srgbClr val="FFFF00"/>
                    </a:highlight>
                  </a:rPr>
                  <a:t>Time complexity: 1,25 h</a:t>
                </a:r>
              </a:p>
              <a:p>
                <a:pPr>
                  <a:lnSpc>
                    <a:spcPct val="90000"/>
                  </a:lnSpc>
                </a:pPr>
                <a:endParaRPr lang="en-CH" sz="1900" dirty="0"/>
              </a:p>
              <a:p>
                <a:pPr marL="114300" indent="0">
                  <a:lnSpc>
                    <a:spcPct val="90000"/>
                  </a:lnSpc>
                  <a:buNone/>
                </a:pPr>
                <a:r>
                  <a:rPr lang="en-CH" sz="1900" dirty="0"/>
                  <a:t>For small set of 400 images:</a:t>
                </a:r>
              </a:p>
              <a:p>
                <a:pPr>
                  <a:lnSpc>
                    <a:spcPct val="90000"/>
                  </a:lnSpc>
                </a:pPr>
                <a:r>
                  <a:rPr lang="en-CH" sz="1900" dirty="0"/>
                  <a:t>Best parameters found with cross validation </a:t>
                </a:r>
                <a:br>
                  <a:rPr lang="en-CH" sz="1900" dirty="0"/>
                </a:br>
                <a14:m>
                  <m:oMath xmlns:m="http://schemas.openxmlformats.org/officeDocument/2006/math">
                    <m:r>
                      <a:rPr lang="en-US" sz="1900">
                        <a:latin typeface="Cambria Math" panose="02040503050406030204" pitchFamily="18" charset="0"/>
                      </a:rPr>
                      <m:t>𝐶</m:t>
                    </m:r>
                    <m:r>
                      <a:rPr lang="en-US" sz="1900">
                        <a:latin typeface="Cambria Math" panose="02040503050406030204" pitchFamily="18" charset="0"/>
                      </a:rPr>
                      <m:t>=1000, </m:t>
                    </m:r>
                    <m:r>
                      <a:rPr lang="en-US" sz="1900">
                        <a:latin typeface="Cambria Math" panose="02040503050406030204" pitchFamily="18" charset="0"/>
                      </a:rPr>
                      <m:t>𝑔𝑎𝑚𝑚𝑎</m:t>
                    </m:r>
                    <m:r>
                      <a:rPr lang="en-US" sz="1900">
                        <a:latin typeface="Cambria Math" panose="02040503050406030204" pitchFamily="18" charset="0"/>
                      </a:rPr>
                      <m:t>=0.005, </m:t>
                    </m:r>
                    <m:r>
                      <a:rPr lang="en-US" sz="1900">
                        <a:latin typeface="Cambria Math" panose="02040503050406030204" pitchFamily="18" charset="0"/>
                      </a:rPr>
                      <m:t>𝑘𝑒𝑟𝑛𝑒𝑙</m:t>
                    </m:r>
                    <m:r>
                      <a:rPr lang="en-US" sz="1900">
                        <a:latin typeface="Cambria Math" panose="02040503050406030204" pitchFamily="18" charset="0"/>
                      </a:rPr>
                      <m:t> = </m:t>
                    </m:r>
                    <m:r>
                      <a:rPr lang="en-US" sz="1900">
                        <a:latin typeface="Cambria Math" panose="02040503050406030204" pitchFamily="18" charset="0"/>
                      </a:rPr>
                      <m:t>𝑟𝑏𝑓</m:t>
                    </m:r>
                  </m:oMath>
                </a14:m>
                <a:r>
                  <a:rPr lang="en-CH" sz="1900" dirty="0"/>
                  <a:t> </a:t>
                </a:r>
              </a:p>
              <a:p>
                <a:pPr>
                  <a:lnSpc>
                    <a:spcPct val="90000"/>
                  </a:lnSpc>
                </a:pPr>
                <a:r>
                  <a:rPr lang="en-CH" sz="1900" dirty="0"/>
                  <a:t>Accuracy: 83,08%</a:t>
                </a:r>
              </a:p>
              <a:p>
                <a:pPr>
                  <a:lnSpc>
                    <a:spcPct val="90000"/>
                  </a:lnSpc>
                </a:pPr>
                <a:r>
                  <a:rPr lang="en-CH" sz="1900" dirty="0"/>
                  <a:t>Validation accuracy: 83,67%</a:t>
                </a:r>
              </a:p>
              <a:p>
                <a:pPr>
                  <a:lnSpc>
                    <a:spcPct val="90000"/>
                  </a:lnSpc>
                </a:pPr>
                <a:r>
                  <a:rPr lang="en-CH" sz="1900" dirty="0">
                    <a:highlight>
                      <a:srgbClr val="FFFF00"/>
                    </a:highlight>
                  </a:rPr>
                  <a:t>Time complexity: ~3 min</a:t>
                </a:r>
              </a:p>
            </p:txBody>
          </p:sp>
        </mc:Choice>
        <mc:Fallback xmlns="">
          <p:sp>
            <p:nvSpPr>
              <p:cNvPr id="8" name="Text Placeholder 7">
                <a:extLst>
                  <a:ext uri="{FF2B5EF4-FFF2-40B4-BE49-F238E27FC236}">
                    <a16:creationId xmlns:a16="http://schemas.microsoft.com/office/drawing/2014/main" id="{2686C0B5-8287-FA44-939C-FFF109848371}"/>
                  </a:ext>
                </a:extLst>
              </p:cNvPr>
              <p:cNvSpPr>
                <a:spLocks noGrp="1" noRot="1" noChangeAspect="1" noMove="1" noResize="1" noEditPoints="1" noAdjustHandles="1" noChangeArrowheads="1" noChangeShapeType="1" noTextEdit="1"/>
              </p:cNvSpPr>
              <p:nvPr>
                <p:ph type="body" idx="1"/>
              </p:nvPr>
            </p:nvSpPr>
            <p:spPr>
              <a:xfrm>
                <a:off x="960420" y="2136600"/>
                <a:ext cx="6713552" cy="4119172"/>
              </a:xfrm>
              <a:blipFill>
                <a:blip r:embed="rId3"/>
                <a:stretch>
                  <a:fillRect b="-615"/>
                </a:stretch>
              </a:blipFill>
            </p:spPr>
            <p:txBody>
              <a:bodyPr/>
              <a:lstStyle/>
              <a:p>
                <a:r>
                  <a:rPr lang="en-CH">
                    <a:noFill/>
                  </a:rPr>
                  <a:t> </a:t>
                </a:r>
              </a:p>
            </p:txBody>
          </p:sp>
        </mc:Fallback>
      </mc:AlternateContent>
      <p:sp>
        <p:nvSpPr>
          <p:cNvPr id="3" name="Slide Number Placeholder 2">
            <a:extLst>
              <a:ext uri="{FF2B5EF4-FFF2-40B4-BE49-F238E27FC236}">
                <a16:creationId xmlns:a16="http://schemas.microsoft.com/office/drawing/2014/main" id="{BD24818D-8396-A745-ACDA-125ECC6336FC}"/>
              </a:ext>
            </a:extLst>
          </p:cNvPr>
          <p:cNvSpPr>
            <a:spLocks noGrp="1"/>
          </p:cNvSpPr>
          <p:nvPr>
            <p:ph type="sldNum" idx="12"/>
          </p:nvPr>
        </p:nvSpPr>
        <p:spPr/>
        <p:txBody>
          <a:bodyPr/>
          <a:lstStyle/>
          <a:p>
            <a:fld id="{00000000-1234-1234-1234-123412341234}" type="slidenum">
              <a:rPr lang="en-GB" smtClean="0"/>
              <a:pPr/>
              <a:t>8</a:t>
            </a:fld>
            <a:endParaRPr lang="en-GB"/>
          </a:p>
        </p:txBody>
      </p:sp>
    </p:spTree>
    <p:extLst>
      <p:ext uri="{BB962C8B-B14F-4D97-AF65-F5344CB8AC3E}">
        <p14:creationId xmlns:p14="http://schemas.microsoft.com/office/powerpoint/2010/main" val="59127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AF2888-04C9-7C4C-9C5C-11777A10880B}"/>
              </a:ext>
            </a:extLst>
          </p:cNvPr>
          <p:cNvSpPr>
            <a:spLocks noGrp="1"/>
          </p:cNvSpPr>
          <p:nvPr>
            <p:ph type="title"/>
          </p:nvPr>
        </p:nvSpPr>
        <p:spPr>
          <a:xfrm>
            <a:off x="630936" y="639520"/>
            <a:ext cx="3429000" cy="1719072"/>
          </a:xfrm>
        </p:spPr>
        <p:txBody>
          <a:bodyPr anchor="b">
            <a:normAutofit fontScale="90000"/>
          </a:bodyPr>
          <a:lstStyle/>
          <a:p>
            <a:pPr>
              <a:lnSpc>
                <a:spcPct val="90000"/>
              </a:lnSpc>
            </a:pPr>
            <a:r>
              <a:rPr lang="en-GB" sz="5400" dirty="0"/>
              <a:t>Prediction</a:t>
            </a:r>
            <a:br>
              <a:rPr lang="en-GB" sz="5400" dirty="0"/>
            </a:br>
            <a:r>
              <a:rPr lang="en-GB" sz="5400" dirty="0"/>
              <a:t>quantitative results</a:t>
            </a:r>
            <a:endParaRPr lang="en-CH" sz="5400" dirty="0"/>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0BB69F2-421D-554F-BC3C-51B57AC112D3}"/>
              </a:ext>
            </a:extLst>
          </p:cNvPr>
          <p:cNvGrpSpPr/>
          <p:nvPr/>
        </p:nvGrpSpPr>
        <p:grpSpPr>
          <a:xfrm>
            <a:off x="5120836" y="524073"/>
            <a:ext cx="6613519" cy="5809853"/>
            <a:chOff x="3802178" y="1357149"/>
            <a:chExt cx="5429427" cy="4406900"/>
          </a:xfrm>
        </p:grpSpPr>
        <p:pic>
          <p:nvPicPr>
            <p:cNvPr id="5" name="image8.png" descr="Chart, histogram&#10;&#10;Description automatically generated">
              <a:extLst>
                <a:ext uri="{FF2B5EF4-FFF2-40B4-BE49-F238E27FC236}">
                  <a16:creationId xmlns:a16="http://schemas.microsoft.com/office/drawing/2014/main" id="{F1C4C3DD-936A-1943-9FE4-FF719F19BC7C}"/>
                </a:ext>
              </a:extLst>
            </p:cNvPr>
            <p:cNvPicPr/>
            <p:nvPr/>
          </p:nvPicPr>
          <p:blipFill rotWithShape="1">
            <a:blip r:embed="rId3"/>
            <a:srcRect r="50867"/>
            <a:stretch/>
          </p:blipFill>
          <p:spPr bwMode="auto">
            <a:xfrm>
              <a:off x="3802178" y="1357150"/>
              <a:ext cx="2815590" cy="2158365"/>
            </a:xfrm>
            <a:prstGeom prst="rect">
              <a:avLst/>
            </a:prstGeom>
            <a:ln>
              <a:noFill/>
            </a:ln>
            <a:extLst>
              <a:ext uri="{53640926-AAD7-44D8-BBD7-CCE9431645EC}">
                <a14:shadowObscured xmlns:a14="http://schemas.microsoft.com/office/drawing/2010/main"/>
              </a:ext>
            </a:extLst>
          </p:spPr>
        </p:pic>
        <p:pic>
          <p:nvPicPr>
            <p:cNvPr id="6" name="image8.png" descr="Chart, histogram&#10;&#10;Description automatically generated">
              <a:extLst>
                <a:ext uri="{FF2B5EF4-FFF2-40B4-BE49-F238E27FC236}">
                  <a16:creationId xmlns:a16="http://schemas.microsoft.com/office/drawing/2014/main" id="{7E75EFA9-8452-4C47-8FF0-087576C6AF61}"/>
                </a:ext>
              </a:extLst>
            </p:cNvPr>
            <p:cNvPicPr/>
            <p:nvPr/>
          </p:nvPicPr>
          <p:blipFill rotWithShape="1">
            <a:blip r:embed="rId3"/>
            <a:srcRect l="52426"/>
            <a:stretch/>
          </p:blipFill>
          <p:spPr bwMode="auto">
            <a:xfrm>
              <a:off x="6490972" y="1357149"/>
              <a:ext cx="2726055" cy="2158365"/>
            </a:xfrm>
            <a:prstGeom prst="rect">
              <a:avLst/>
            </a:prstGeom>
            <a:ln>
              <a:noFill/>
            </a:ln>
            <a:extLst>
              <a:ext uri="{53640926-AAD7-44D8-BBD7-CCE9431645EC}">
                <a14:shadowObscured xmlns:a14="http://schemas.microsoft.com/office/drawing/2010/main"/>
              </a:ext>
            </a:extLst>
          </p:spPr>
        </p:pic>
        <p:pic>
          <p:nvPicPr>
            <p:cNvPr id="7" name="Picture 6" descr="Chart, histogram&#10;&#10;Description automatically generated">
              <a:extLst>
                <a:ext uri="{FF2B5EF4-FFF2-40B4-BE49-F238E27FC236}">
                  <a16:creationId xmlns:a16="http://schemas.microsoft.com/office/drawing/2014/main" id="{EDEFAA77-3300-4544-93F5-1DD43529C163}"/>
                </a:ext>
              </a:extLst>
            </p:cNvPr>
            <p:cNvPicPr>
              <a:picLocks noChangeAspect="1"/>
            </p:cNvPicPr>
            <p:nvPr/>
          </p:nvPicPr>
          <p:blipFill rotWithShape="1">
            <a:blip r:embed="rId4">
              <a:extLst>
                <a:ext uri="{28A0092B-C50C-407E-A947-70E740481C1C}">
                  <a14:useLocalDpi xmlns:a14="http://schemas.microsoft.com/office/drawing/2010/main" val="0"/>
                </a:ext>
              </a:extLst>
            </a:blip>
            <a:srcRect l="2420" r="7072"/>
            <a:stretch/>
          </p:blipFill>
          <p:spPr bwMode="auto">
            <a:xfrm>
              <a:off x="3819472" y="3515514"/>
              <a:ext cx="2713355" cy="2248535"/>
            </a:xfrm>
            <a:prstGeom prst="rect">
              <a:avLst/>
            </a:prstGeom>
            <a:ln>
              <a:noFill/>
            </a:ln>
            <a:extLst>
              <a:ext uri="{53640926-AAD7-44D8-BBD7-CCE9431645EC}">
                <a14:shadowObscured xmlns:a14="http://schemas.microsoft.com/office/drawing/2010/main"/>
              </a:ext>
            </a:extLst>
          </p:spPr>
        </p:pic>
        <p:pic>
          <p:nvPicPr>
            <p:cNvPr id="8" name="Picture 7" descr="Chart, histogram&#10;&#10;Description automatically generated">
              <a:extLst>
                <a:ext uri="{FF2B5EF4-FFF2-40B4-BE49-F238E27FC236}">
                  <a16:creationId xmlns:a16="http://schemas.microsoft.com/office/drawing/2014/main" id="{3FA8B47E-A5B2-6B41-93DB-497C4F5E46C2}"/>
                </a:ext>
              </a:extLst>
            </p:cNvPr>
            <p:cNvPicPr>
              <a:picLocks noChangeAspect="1"/>
            </p:cNvPicPr>
            <p:nvPr/>
          </p:nvPicPr>
          <p:blipFill rotWithShape="1">
            <a:blip r:embed="rId5">
              <a:extLst>
                <a:ext uri="{28A0092B-C50C-407E-A947-70E740481C1C}">
                  <a14:useLocalDpi xmlns:a14="http://schemas.microsoft.com/office/drawing/2010/main" val="0"/>
                </a:ext>
              </a:extLst>
            </a:blip>
            <a:srcRect l="3219" r="6271"/>
            <a:stretch/>
          </p:blipFill>
          <p:spPr>
            <a:xfrm>
              <a:off x="6518250" y="3515514"/>
              <a:ext cx="2713355" cy="2248535"/>
            </a:xfrm>
            <a:prstGeom prst="rect">
              <a:avLst/>
            </a:prstGeom>
          </p:spPr>
        </p:pic>
      </p:grpSp>
      <p:graphicFrame>
        <p:nvGraphicFramePr>
          <p:cNvPr id="9" name="Table 8">
            <a:extLst>
              <a:ext uri="{FF2B5EF4-FFF2-40B4-BE49-F238E27FC236}">
                <a16:creationId xmlns:a16="http://schemas.microsoft.com/office/drawing/2014/main" id="{C56F7F77-4E40-FE4E-A277-132F52B99ECC}"/>
              </a:ext>
            </a:extLst>
          </p:cNvPr>
          <p:cNvGraphicFramePr>
            <a:graphicFrameLocks noGrp="1"/>
          </p:cNvGraphicFramePr>
          <p:nvPr>
            <p:extLst>
              <p:ext uri="{D42A27DB-BD31-4B8C-83A1-F6EECF244321}">
                <p14:modId xmlns:p14="http://schemas.microsoft.com/office/powerpoint/2010/main" val="4173405654"/>
              </p:ext>
            </p:extLst>
          </p:nvPr>
        </p:nvGraphicFramePr>
        <p:xfrm>
          <a:off x="432694" y="2855525"/>
          <a:ext cx="4490116" cy="3369328"/>
        </p:xfrm>
        <a:graphic>
          <a:graphicData uri="http://schemas.openxmlformats.org/drawingml/2006/table">
            <a:tbl>
              <a:tblPr firstRow="1" firstCol="1" bandRow="1">
                <a:tableStyleId>{E8FC3F10-E9CA-413B-9462-F46BFB5ED59F}</a:tableStyleId>
              </a:tblPr>
              <a:tblGrid>
                <a:gridCol w="1338053">
                  <a:extLst>
                    <a:ext uri="{9D8B030D-6E8A-4147-A177-3AD203B41FA5}">
                      <a16:colId xmlns:a16="http://schemas.microsoft.com/office/drawing/2014/main" val="3681973304"/>
                    </a:ext>
                  </a:extLst>
                </a:gridCol>
                <a:gridCol w="788465">
                  <a:extLst>
                    <a:ext uri="{9D8B030D-6E8A-4147-A177-3AD203B41FA5}">
                      <a16:colId xmlns:a16="http://schemas.microsoft.com/office/drawing/2014/main" val="3926731451"/>
                    </a:ext>
                  </a:extLst>
                </a:gridCol>
                <a:gridCol w="788465">
                  <a:extLst>
                    <a:ext uri="{9D8B030D-6E8A-4147-A177-3AD203B41FA5}">
                      <a16:colId xmlns:a16="http://schemas.microsoft.com/office/drawing/2014/main" val="1364888000"/>
                    </a:ext>
                  </a:extLst>
                </a:gridCol>
                <a:gridCol w="788465">
                  <a:extLst>
                    <a:ext uri="{9D8B030D-6E8A-4147-A177-3AD203B41FA5}">
                      <a16:colId xmlns:a16="http://schemas.microsoft.com/office/drawing/2014/main" val="4166887329"/>
                    </a:ext>
                  </a:extLst>
                </a:gridCol>
                <a:gridCol w="786668">
                  <a:extLst>
                    <a:ext uri="{9D8B030D-6E8A-4147-A177-3AD203B41FA5}">
                      <a16:colId xmlns:a16="http://schemas.microsoft.com/office/drawing/2014/main" val="614366871"/>
                    </a:ext>
                  </a:extLst>
                </a:gridCol>
              </a:tblGrid>
              <a:tr h="359452">
                <a:tc>
                  <a:txBody>
                    <a:bodyPr/>
                    <a:lstStyle/>
                    <a:p>
                      <a:pPr>
                        <a:lnSpc>
                          <a:spcPct val="115000"/>
                        </a:lnSpc>
                      </a:pPr>
                      <a:r>
                        <a:rPr lang="en-US" sz="1600" dirty="0">
                          <a:effectLst/>
                        </a:rPr>
                        <a:t> </a:t>
                      </a:r>
                      <a:endParaRPr lang="en-CH" sz="1600" dirty="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lnSpc>
                          <a:spcPct val="115000"/>
                        </a:lnSpc>
                      </a:pPr>
                      <a:r>
                        <a:rPr lang="en-US" sz="1600" dirty="0">
                          <a:effectLst/>
                        </a:rPr>
                        <a:t>CNN Classifier</a:t>
                      </a:r>
                      <a:endParaRPr lang="en-CH" sz="1600" dirty="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CH"/>
                    </a:p>
                  </a:txBody>
                  <a:tcPr/>
                </a:tc>
                <a:tc gridSpan="2">
                  <a:txBody>
                    <a:bodyPr/>
                    <a:lstStyle/>
                    <a:p>
                      <a:pPr algn="ctr">
                        <a:lnSpc>
                          <a:spcPct val="115000"/>
                        </a:lnSpc>
                      </a:pPr>
                      <a:r>
                        <a:rPr lang="en-US" sz="1600">
                          <a:effectLst/>
                        </a:rPr>
                        <a:t>SVM Classifier</a:t>
                      </a:r>
                      <a:endParaRPr lang="en-CH" sz="160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CH"/>
                    </a:p>
                  </a:txBody>
                  <a:tcPr/>
                </a:tc>
                <a:extLst>
                  <a:ext uri="{0D108BD9-81ED-4DB2-BD59-A6C34878D82A}">
                    <a16:rowId xmlns:a16="http://schemas.microsoft.com/office/drawing/2014/main" val="2441156438"/>
                  </a:ext>
                </a:extLst>
              </a:tr>
              <a:tr h="643840">
                <a:tc>
                  <a:txBody>
                    <a:bodyPr/>
                    <a:lstStyle/>
                    <a:p>
                      <a:pPr>
                        <a:lnSpc>
                          <a:spcPct val="115000"/>
                        </a:lnSpc>
                      </a:pPr>
                      <a:r>
                        <a:rPr lang="en-US" sz="1600" dirty="0">
                          <a:effectLst/>
                        </a:rPr>
                        <a:t> </a:t>
                      </a:r>
                      <a:endParaRPr lang="en-CH" sz="1600" dirty="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en-US" sz="1600" dirty="0">
                          <a:effectLst/>
                        </a:rPr>
                        <a:t>FOOD</a:t>
                      </a:r>
                      <a:endParaRPr lang="en-CH" sz="1600" dirty="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en-US" sz="1600" dirty="0">
                          <a:effectLst/>
                        </a:rPr>
                        <a:t>NON- FOOD</a:t>
                      </a:r>
                      <a:endParaRPr lang="en-CH" sz="1600" dirty="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en-US" sz="1600">
                          <a:effectLst/>
                        </a:rPr>
                        <a:t>FOOD</a:t>
                      </a:r>
                      <a:endParaRPr lang="en-CH" sz="160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en-US" sz="1600" dirty="0">
                          <a:effectLst/>
                        </a:rPr>
                        <a:t>NON- FOOD</a:t>
                      </a:r>
                      <a:endParaRPr lang="en-CH" sz="1600" dirty="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0131661"/>
                  </a:ext>
                </a:extLst>
              </a:tr>
              <a:tr h="643840">
                <a:tc>
                  <a:txBody>
                    <a:bodyPr/>
                    <a:lstStyle/>
                    <a:p>
                      <a:pPr>
                        <a:lnSpc>
                          <a:spcPct val="115000"/>
                        </a:lnSpc>
                      </a:pPr>
                      <a:r>
                        <a:rPr lang="en-US" sz="1600" dirty="0">
                          <a:effectLst/>
                        </a:rPr>
                        <a:t>Predicted as FOOD</a:t>
                      </a:r>
                      <a:endParaRPr lang="en-CH" sz="1600" dirty="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en-US" sz="1600" dirty="0">
                          <a:effectLst/>
                        </a:rPr>
                        <a:t>87 (TP)</a:t>
                      </a:r>
                      <a:endParaRPr lang="en-CH" sz="1600" dirty="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alpha val="0"/>
                      </a:schemeClr>
                    </a:solidFill>
                  </a:tcPr>
                </a:tc>
                <a:tc>
                  <a:txBody>
                    <a:bodyPr/>
                    <a:lstStyle/>
                    <a:p>
                      <a:pPr algn="ctr">
                        <a:lnSpc>
                          <a:spcPct val="115000"/>
                        </a:lnSpc>
                      </a:pPr>
                      <a:r>
                        <a:rPr lang="en-US" sz="1600" dirty="0">
                          <a:effectLst/>
                        </a:rPr>
                        <a:t>4 (FP)</a:t>
                      </a:r>
                      <a:endParaRPr lang="en-CH" sz="1600" dirty="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alpha val="0"/>
                      </a:schemeClr>
                    </a:solidFill>
                  </a:tcPr>
                </a:tc>
                <a:tc>
                  <a:txBody>
                    <a:bodyPr/>
                    <a:lstStyle/>
                    <a:p>
                      <a:pPr algn="ctr">
                        <a:lnSpc>
                          <a:spcPct val="115000"/>
                        </a:lnSpc>
                      </a:pPr>
                      <a:r>
                        <a:rPr lang="en-US" sz="1600">
                          <a:effectLst/>
                        </a:rPr>
                        <a:t>81 (TP)</a:t>
                      </a:r>
                      <a:endParaRPr lang="en-CH" sz="160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en-US" sz="1600" dirty="0">
                          <a:effectLst/>
                        </a:rPr>
                        <a:t>19 (FP)</a:t>
                      </a:r>
                      <a:endParaRPr lang="en-CH" sz="1600" dirty="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9298915"/>
                  </a:ext>
                </a:extLst>
              </a:tr>
              <a:tr h="643840">
                <a:tc>
                  <a:txBody>
                    <a:bodyPr/>
                    <a:lstStyle/>
                    <a:p>
                      <a:pPr>
                        <a:lnSpc>
                          <a:spcPct val="115000"/>
                        </a:lnSpc>
                      </a:pPr>
                      <a:r>
                        <a:rPr lang="en-US" sz="1600" dirty="0">
                          <a:effectLst/>
                        </a:rPr>
                        <a:t>Predicted as NONFOOD</a:t>
                      </a:r>
                      <a:endParaRPr lang="en-CH" sz="1600" dirty="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en-US" sz="1600">
                          <a:effectLst/>
                        </a:rPr>
                        <a:t>13 (FN)</a:t>
                      </a:r>
                      <a:endParaRPr lang="en-CH" sz="160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alpha val="0"/>
                      </a:schemeClr>
                    </a:solidFill>
                  </a:tcPr>
                </a:tc>
                <a:tc>
                  <a:txBody>
                    <a:bodyPr/>
                    <a:lstStyle/>
                    <a:p>
                      <a:pPr algn="ctr">
                        <a:lnSpc>
                          <a:spcPct val="115000"/>
                        </a:lnSpc>
                      </a:pPr>
                      <a:r>
                        <a:rPr lang="en-US" sz="1600" dirty="0">
                          <a:effectLst/>
                        </a:rPr>
                        <a:t>96 (TN)</a:t>
                      </a:r>
                      <a:endParaRPr lang="en-CH" sz="1600" dirty="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alpha val="0"/>
                      </a:schemeClr>
                    </a:solidFill>
                  </a:tcPr>
                </a:tc>
                <a:tc>
                  <a:txBody>
                    <a:bodyPr/>
                    <a:lstStyle/>
                    <a:p>
                      <a:pPr algn="ctr">
                        <a:lnSpc>
                          <a:spcPct val="115000"/>
                        </a:lnSpc>
                      </a:pPr>
                      <a:r>
                        <a:rPr lang="en-US" sz="1600" dirty="0">
                          <a:effectLst/>
                        </a:rPr>
                        <a:t>40 (FN)</a:t>
                      </a:r>
                      <a:endParaRPr lang="en-CH" sz="1600" dirty="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pPr>
                      <a:r>
                        <a:rPr lang="en-US" sz="1600" dirty="0">
                          <a:effectLst/>
                        </a:rPr>
                        <a:t>83 (TN)</a:t>
                      </a:r>
                      <a:endParaRPr lang="en-CH" sz="1600" dirty="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7934119"/>
                  </a:ext>
                </a:extLst>
              </a:tr>
              <a:tr h="359452">
                <a:tc>
                  <a:txBody>
                    <a:bodyPr/>
                    <a:lstStyle/>
                    <a:p>
                      <a:pPr>
                        <a:lnSpc>
                          <a:spcPct val="115000"/>
                        </a:lnSpc>
                      </a:pPr>
                      <a:r>
                        <a:rPr lang="en-US" sz="1600" dirty="0">
                          <a:effectLst/>
                        </a:rPr>
                        <a:t>Sensitivity</a:t>
                      </a:r>
                      <a:endParaRPr lang="en-CH" sz="1600" dirty="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lnSpc>
                          <a:spcPct val="115000"/>
                        </a:lnSpc>
                      </a:pPr>
                      <a:r>
                        <a:rPr lang="en-US" sz="1600" dirty="0">
                          <a:effectLst/>
                        </a:rPr>
                        <a:t>87%</a:t>
                      </a:r>
                      <a:endParaRPr lang="en-CH" sz="1600" dirty="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CH"/>
                    </a:p>
                  </a:txBody>
                  <a:tcPr/>
                </a:tc>
                <a:tc gridSpan="2">
                  <a:txBody>
                    <a:bodyPr/>
                    <a:lstStyle/>
                    <a:p>
                      <a:pPr algn="ctr">
                        <a:lnSpc>
                          <a:spcPct val="115000"/>
                        </a:lnSpc>
                      </a:pPr>
                      <a:r>
                        <a:rPr lang="en-US" sz="1600" dirty="0">
                          <a:effectLst/>
                        </a:rPr>
                        <a:t>67%</a:t>
                      </a:r>
                      <a:endParaRPr lang="en-CH" sz="1600" dirty="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CH"/>
                    </a:p>
                  </a:txBody>
                  <a:tcPr/>
                </a:tc>
                <a:extLst>
                  <a:ext uri="{0D108BD9-81ED-4DB2-BD59-A6C34878D82A}">
                    <a16:rowId xmlns:a16="http://schemas.microsoft.com/office/drawing/2014/main" val="2654155614"/>
                  </a:ext>
                </a:extLst>
              </a:tr>
              <a:tr h="359452">
                <a:tc>
                  <a:txBody>
                    <a:bodyPr/>
                    <a:lstStyle/>
                    <a:p>
                      <a:pPr>
                        <a:lnSpc>
                          <a:spcPct val="115000"/>
                        </a:lnSpc>
                      </a:pPr>
                      <a:r>
                        <a:rPr lang="en-US" sz="1600" dirty="0">
                          <a:effectLst/>
                        </a:rPr>
                        <a:t>Specificity</a:t>
                      </a:r>
                      <a:endParaRPr lang="en-CH" sz="1600" dirty="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lnSpc>
                          <a:spcPct val="115000"/>
                        </a:lnSpc>
                      </a:pPr>
                      <a:r>
                        <a:rPr lang="en-US" sz="1600">
                          <a:effectLst/>
                        </a:rPr>
                        <a:t>96%</a:t>
                      </a:r>
                      <a:endParaRPr lang="en-CH" sz="160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CH"/>
                    </a:p>
                  </a:txBody>
                  <a:tcPr/>
                </a:tc>
                <a:tc gridSpan="2">
                  <a:txBody>
                    <a:bodyPr/>
                    <a:lstStyle/>
                    <a:p>
                      <a:pPr algn="ctr">
                        <a:lnSpc>
                          <a:spcPct val="115000"/>
                        </a:lnSpc>
                      </a:pPr>
                      <a:r>
                        <a:rPr lang="en-US" sz="1600" dirty="0">
                          <a:effectLst/>
                        </a:rPr>
                        <a:t>81%</a:t>
                      </a:r>
                      <a:endParaRPr lang="en-CH" sz="1600" dirty="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CH"/>
                    </a:p>
                  </a:txBody>
                  <a:tcPr/>
                </a:tc>
                <a:extLst>
                  <a:ext uri="{0D108BD9-81ED-4DB2-BD59-A6C34878D82A}">
                    <a16:rowId xmlns:a16="http://schemas.microsoft.com/office/drawing/2014/main" val="1169491095"/>
                  </a:ext>
                </a:extLst>
              </a:tr>
              <a:tr h="359452">
                <a:tc>
                  <a:txBody>
                    <a:bodyPr/>
                    <a:lstStyle/>
                    <a:p>
                      <a:pPr>
                        <a:lnSpc>
                          <a:spcPct val="115000"/>
                        </a:lnSpc>
                      </a:pPr>
                      <a:r>
                        <a:rPr lang="en-US" sz="1600" dirty="0">
                          <a:effectLst/>
                        </a:rPr>
                        <a:t>DICE</a:t>
                      </a:r>
                      <a:endParaRPr lang="en-CH" sz="1600" dirty="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lnSpc>
                          <a:spcPct val="115000"/>
                        </a:lnSpc>
                      </a:pPr>
                      <a:r>
                        <a:rPr lang="en-US" sz="1600">
                          <a:effectLst/>
                        </a:rPr>
                        <a:t>91,1%</a:t>
                      </a:r>
                      <a:endParaRPr lang="en-CH" sz="160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CH"/>
                    </a:p>
                  </a:txBody>
                  <a:tcPr/>
                </a:tc>
                <a:tc gridSpan="2">
                  <a:txBody>
                    <a:bodyPr/>
                    <a:lstStyle/>
                    <a:p>
                      <a:pPr algn="ctr">
                        <a:lnSpc>
                          <a:spcPct val="115000"/>
                        </a:lnSpc>
                      </a:pPr>
                      <a:r>
                        <a:rPr lang="en-US" sz="1600" dirty="0">
                          <a:effectLst/>
                        </a:rPr>
                        <a:t>73,3%</a:t>
                      </a:r>
                      <a:endParaRPr lang="en-CH" sz="1600" dirty="0">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CH"/>
                    </a:p>
                  </a:txBody>
                  <a:tcPr/>
                </a:tc>
                <a:extLst>
                  <a:ext uri="{0D108BD9-81ED-4DB2-BD59-A6C34878D82A}">
                    <a16:rowId xmlns:a16="http://schemas.microsoft.com/office/drawing/2014/main" val="2239603775"/>
                  </a:ext>
                </a:extLst>
              </a:tr>
            </a:tbl>
          </a:graphicData>
        </a:graphic>
      </p:graphicFrame>
      <p:sp>
        <p:nvSpPr>
          <p:cNvPr id="10" name="TextBox 9">
            <a:extLst>
              <a:ext uri="{FF2B5EF4-FFF2-40B4-BE49-F238E27FC236}">
                <a16:creationId xmlns:a16="http://schemas.microsoft.com/office/drawing/2014/main" id="{7177111B-601E-2A46-A540-62FFDC9DD317}"/>
              </a:ext>
            </a:extLst>
          </p:cNvPr>
          <p:cNvSpPr txBox="1"/>
          <p:nvPr/>
        </p:nvSpPr>
        <p:spPr>
          <a:xfrm>
            <a:off x="7748615" y="251310"/>
            <a:ext cx="1361270" cy="307777"/>
          </a:xfrm>
          <a:prstGeom prst="rect">
            <a:avLst/>
          </a:prstGeom>
          <a:noFill/>
        </p:spPr>
        <p:txBody>
          <a:bodyPr wrap="none" rtlCol="0">
            <a:spAutoFit/>
          </a:bodyPr>
          <a:lstStyle/>
          <a:p>
            <a:r>
              <a:rPr lang="en-CH" dirty="0"/>
              <a:t>CNN Classifier</a:t>
            </a:r>
          </a:p>
        </p:txBody>
      </p:sp>
      <p:sp>
        <p:nvSpPr>
          <p:cNvPr id="11" name="TextBox 10">
            <a:extLst>
              <a:ext uri="{FF2B5EF4-FFF2-40B4-BE49-F238E27FC236}">
                <a16:creationId xmlns:a16="http://schemas.microsoft.com/office/drawing/2014/main" id="{7B993AD9-79D2-754E-8CDF-393C2EC20662}"/>
              </a:ext>
            </a:extLst>
          </p:cNvPr>
          <p:cNvSpPr txBox="1"/>
          <p:nvPr/>
        </p:nvSpPr>
        <p:spPr>
          <a:xfrm>
            <a:off x="7869837" y="6333926"/>
            <a:ext cx="1361270" cy="307777"/>
          </a:xfrm>
          <a:prstGeom prst="rect">
            <a:avLst/>
          </a:prstGeom>
          <a:noFill/>
        </p:spPr>
        <p:txBody>
          <a:bodyPr wrap="none" rtlCol="0">
            <a:spAutoFit/>
          </a:bodyPr>
          <a:lstStyle/>
          <a:p>
            <a:r>
              <a:rPr lang="en-CH" dirty="0"/>
              <a:t>SVM Classifier</a:t>
            </a:r>
          </a:p>
        </p:txBody>
      </p:sp>
      <p:sp>
        <p:nvSpPr>
          <p:cNvPr id="12" name="Slide Number Placeholder 11">
            <a:extLst>
              <a:ext uri="{FF2B5EF4-FFF2-40B4-BE49-F238E27FC236}">
                <a16:creationId xmlns:a16="http://schemas.microsoft.com/office/drawing/2014/main" id="{21F6C582-F845-754C-902D-73194D881A82}"/>
              </a:ext>
            </a:extLst>
          </p:cNvPr>
          <p:cNvSpPr>
            <a:spLocks noGrp="1"/>
          </p:cNvSpPr>
          <p:nvPr>
            <p:ph type="sldNum" idx="12"/>
          </p:nvPr>
        </p:nvSpPr>
        <p:spPr/>
        <p:txBody>
          <a:bodyPr/>
          <a:lstStyle/>
          <a:p>
            <a:fld id="{00000000-1234-1234-1234-123412341234}" type="slidenum">
              <a:rPr lang="en-GB" smtClean="0"/>
              <a:pPr/>
              <a:t>9</a:t>
            </a:fld>
            <a:endParaRPr lang="en-GB"/>
          </a:p>
        </p:txBody>
      </p:sp>
    </p:spTree>
    <p:extLst>
      <p:ext uri="{BB962C8B-B14F-4D97-AF65-F5344CB8AC3E}">
        <p14:creationId xmlns:p14="http://schemas.microsoft.com/office/powerpoint/2010/main" val="182483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781</TotalTime>
  <Words>1075</Words>
  <Application>Microsoft Macintosh PowerPoint</Application>
  <PresentationFormat>Widescreen</PresentationFormat>
  <Paragraphs>194</Paragraphs>
  <Slides>15</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Cambria Math</vt:lpstr>
      <vt:lpstr>Tema di Office</vt:lpstr>
      <vt:lpstr>Technology and Diabetes Management</vt:lpstr>
      <vt:lpstr>Food/Non-Food Image Classifier</vt:lpstr>
      <vt:lpstr>Neural network (ANN)</vt:lpstr>
      <vt:lpstr>Neurons</vt:lpstr>
      <vt:lpstr>Convolutional neural network</vt:lpstr>
      <vt:lpstr>Support Vector Machine</vt:lpstr>
      <vt:lpstr>CNN classifier results</vt:lpstr>
      <vt:lpstr>SVM classifier results</vt:lpstr>
      <vt:lpstr>Prediction quantitative results</vt:lpstr>
      <vt:lpstr>Prediction qualitative results</vt:lpstr>
      <vt:lpstr>Prediction qualitative results</vt:lpstr>
      <vt:lpstr>Conclusion</vt:lpstr>
      <vt:lpstr>Pros and cons</vt:lpstr>
      <vt:lpstr>Improvements</vt:lpstr>
      <vt:lpstr>Thank you for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and Diabetes Management</dc:title>
  <dc:creator>Giuliano Cairoli</dc:creator>
  <cp:lastModifiedBy>Shvetsova, Arina (STUDENTS)</cp:lastModifiedBy>
  <cp:revision>6</cp:revision>
  <dcterms:created xsi:type="dcterms:W3CDTF">2021-12-03T09:40:53Z</dcterms:created>
  <dcterms:modified xsi:type="dcterms:W3CDTF">2021-12-24T00:06:39Z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9eb5799-d0fd-4e27-b9df-61ef8d68c68c_Enabled">
    <vt:lpwstr>true</vt:lpwstr>
  </property>
  <property fmtid="{D5CDD505-2E9C-101B-9397-08002B2CF9AE}" pid="3" name="MSIP_Label_89eb5799-d0fd-4e27-b9df-61ef8d68c68c_SetDate">
    <vt:lpwstr>2021-12-03T13:07:20Z</vt:lpwstr>
  </property>
  <property fmtid="{D5CDD505-2E9C-101B-9397-08002B2CF9AE}" pid="4" name="MSIP_Label_89eb5799-d0fd-4e27-b9df-61ef8d68c68c_Method">
    <vt:lpwstr>Privileged</vt:lpwstr>
  </property>
  <property fmtid="{D5CDD505-2E9C-101B-9397-08002B2CF9AE}" pid="5" name="MSIP_Label_89eb5799-d0fd-4e27-b9df-61ef8d68c68c_Name">
    <vt:lpwstr>89eb5799-d0fd-4e27-b9df-61ef8d68c68c</vt:lpwstr>
  </property>
  <property fmtid="{D5CDD505-2E9C-101B-9397-08002B2CF9AE}" pid="6" name="MSIP_Label_89eb5799-d0fd-4e27-b9df-61ef8d68c68c_SiteId">
    <vt:lpwstr>d6a1cf8c-768e-4187-a738-b6e50c4deb4a</vt:lpwstr>
  </property>
  <property fmtid="{D5CDD505-2E9C-101B-9397-08002B2CF9AE}" pid="7" name="MSIP_Label_89eb5799-d0fd-4e27-b9df-61ef8d68c68c_ActionId">
    <vt:lpwstr>51fe4732-91f2-4fc6-800f-e15a069c7071</vt:lpwstr>
  </property>
  <property fmtid="{D5CDD505-2E9C-101B-9397-08002B2CF9AE}" pid="8" name="MSIP_Label_89eb5799-d0fd-4e27-b9df-61ef8d68c68c_ContentBits">
    <vt:lpwstr>0</vt:lpwstr>
  </property>
</Properties>
</file>